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34"/>
  </p:notesMasterIdLst>
  <p:sldIdLst>
    <p:sldId id="1060" r:id="rId2"/>
    <p:sldId id="1074" r:id="rId3"/>
    <p:sldId id="1076" r:id="rId4"/>
    <p:sldId id="1077" r:id="rId5"/>
    <p:sldId id="1078" r:id="rId6"/>
    <p:sldId id="1086" r:id="rId7"/>
    <p:sldId id="1079" r:id="rId8"/>
    <p:sldId id="1087" r:id="rId9"/>
    <p:sldId id="1088" r:id="rId10"/>
    <p:sldId id="1089" r:id="rId11"/>
    <p:sldId id="1090" r:id="rId12"/>
    <p:sldId id="1091" r:id="rId13"/>
    <p:sldId id="1092" r:id="rId14"/>
    <p:sldId id="1080" r:id="rId15"/>
    <p:sldId id="1081" r:id="rId16"/>
    <p:sldId id="1104" r:id="rId17"/>
    <p:sldId id="1082" r:id="rId18"/>
    <p:sldId id="1083" r:id="rId19"/>
    <p:sldId id="1084" r:id="rId20"/>
    <p:sldId id="1098" r:id="rId21"/>
    <p:sldId id="1085" r:id="rId22"/>
    <p:sldId id="1093" r:id="rId23"/>
    <p:sldId id="1094" r:id="rId24"/>
    <p:sldId id="1095" r:id="rId25"/>
    <p:sldId id="1096" r:id="rId26"/>
    <p:sldId id="1097" r:id="rId27"/>
    <p:sldId id="1100" r:id="rId28"/>
    <p:sldId id="1101" r:id="rId29"/>
    <p:sldId id="1099" r:id="rId30"/>
    <p:sldId id="1102" r:id="rId31"/>
    <p:sldId id="1103" r:id="rId32"/>
    <p:sldId id="1075" r:id="rId33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CD607828-EFF8-2C4D-926E-CC195BC6BD52}">
          <p14:sldIdLst>
            <p14:sldId id="1060"/>
            <p14:sldId id="1074"/>
            <p14:sldId id="1076"/>
            <p14:sldId id="1077"/>
            <p14:sldId id="1078"/>
            <p14:sldId id="1086"/>
            <p14:sldId id="1079"/>
            <p14:sldId id="1087"/>
            <p14:sldId id="1088"/>
            <p14:sldId id="1089"/>
            <p14:sldId id="1090"/>
            <p14:sldId id="1091"/>
            <p14:sldId id="1092"/>
            <p14:sldId id="1080"/>
            <p14:sldId id="1081"/>
            <p14:sldId id="1104"/>
            <p14:sldId id="1082"/>
            <p14:sldId id="1083"/>
            <p14:sldId id="1084"/>
            <p14:sldId id="1098"/>
            <p14:sldId id="1085"/>
            <p14:sldId id="1093"/>
            <p14:sldId id="1094"/>
            <p14:sldId id="1095"/>
            <p14:sldId id="1096"/>
            <p14:sldId id="1097"/>
            <p14:sldId id="1100"/>
            <p14:sldId id="1101"/>
            <p14:sldId id="1099"/>
            <p14:sldId id="1102"/>
            <p14:sldId id="1103"/>
            <p14:sldId id="10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4" roundtripDataSignature="AMtx7mhzabsL0VCEIR2n+rApDsfj8USC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78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19" autoAdjust="0"/>
    <p:restoredTop sz="94593"/>
  </p:normalViewPr>
  <p:slideViewPr>
    <p:cSldViewPr snapToGrid="0">
      <p:cViewPr varScale="1">
        <p:scale>
          <a:sx n="166" d="100"/>
          <a:sy n="166" d="100"/>
        </p:scale>
        <p:origin x="1710" y="1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6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64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60212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40173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7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GNPS Tutorial Module 1 - Molecular Networking Hands on
</a:t>
            </a:r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" name="Google Shape;21;p17" descr="http://ucpa.ucsd.edu/img/guidelines/gl-4-seal.png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7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7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2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GNPS Tutorial Module 1 - Molecular Networking Hands on
</a:t>
            </a:r>
            <a:endParaRPr/>
          </a:p>
        </p:txBody>
      </p:sp>
      <p:sp>
        <p:nvSpPr>
          <p:cNvPr id="93" name="Google Shape;93;p2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4" name="Google Shape;94;p27" descr="http://ucpa.ucsd.edu/img/guidelines/gl-4-seal.png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656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GNPS Tutorial Module 1 - Molecular Networking Hands on
</a:t>
            </a:r>
            <a:endParaRPr/>
          </a:p>
        </p:txBody>
      </p:sp>
      <p:sp>
        <p:nvSpPr>
          <p:cNvPr id="32" name="Google Shape;32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3" name="Google Shape;33;p19" descr="http://ucpa.ucsd.edu/img/guidelines/gl-4-seal.png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0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0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GNPS Tutorial Module 1 - Molecular Networking Hands on
</a:t>
            </a:r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0" name="Google Shape;40;p20" descr="http://ucpa.ucsd.edu/img/guidelines/gl-4-seal.png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4" name="Google Shape;44;p21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GNPS Tutorial Module 1 - Molecular Networking Hands on
</a:t>
            </a:r>
            <a:endParaRPr/>
          </a:p>
        </p:txBody>
      </p:sp>
      <p:sp>
        <p:nvSpPr>
          <p:cNvPr id="47" name="Google Shape;47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8" name="Google Shape;48;p21" descr="http://ucpa.ucsd.edu/img/guidelines/gl-4-seal.png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2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22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3" name="Google Shape;53;p22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4" name="Google Shape;54;p22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5" name="Google Shape;55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GNPS Tutorial Module 1 - Molecular Networking Hands on
</a:t>
            </a:r>
            <a:endParaRPr/>
          </a:p>
        </p:txBody>
      </p:sp>
      <p:sp>
        <p:nvSpPr>
          <p:cNvPr id="57" name="Google Shape;57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8" name="Google Shape;58;p22" descr="http://ucpa.ucsd.edu/img/guidelines/gl-4-seal.png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GNPS Tutorial Module 1 - Molecular Networking Hands on
</a:t>
            </a:r>
            <a:endParaRPr/>
          </a:p>
        </p:txBody>
      </p:sp>
      <p:sp>
        <p:nvSpPr>
          <p:cNvPr id="63" name="Google Shape;63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4" name="Google Shape;64;p23" descr="http://ucpa.ucsd.edu/img/guidelines/gl-4-seal.png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4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4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8" name="Google Shape;68;p24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GNPS Tutorial Module 1 - Molecular Networking Hands on
</a:t>
            </a:r>
            <a:endParaRPr/>
          </a:p>
        </p:txBody>
      </p:sp>
      <p:sp>
        <p:nvSpPr>
          <p:cNvPr id="71" name="Google Shape;71;p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2" name="Google Shape;72;p24" descr="http://ucpa.ucsd.edu/img/guidelines/gl-4-seal.png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5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5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25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7" name="Google Shape;77;p2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GNPS Tutorial Module 1 - Molecular Networking Hands on
</a:t>
            </a:r>
            <a:endParaRPr/>
          </a:p>
        </p:txBody>
      </p:sp>
      <p:sp>
        <p:nvSpPr>
          <p:cNvPr id="79" name="Google Shape;79;p2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0" name="Google Shape;80;p25" descr="http://ucpa.ucsd.edu/img/guidelines/gl-4-seal.png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6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2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GNPS Tutorial Module 1 - Molecular Networking Hands on
</a:t>
            </a:r>
            <a:endParaRPr/>
          </a:p>
        </p:txBody>
      </p:sp>
      <p:sp>
        <p:nvSpPr>
          <p:cNvPr id="86" name="Google Shape;86;p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7" name="Google Shape;87;p26" descr="http://ucpa.ucsd.edu/img/guidelines/gl-4-seal.png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GNPS Tutorial Module 1 - Molecular Networking Hands on
</a:t>
            </a:r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1" r:id="rId11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hyperlink" Target="mailto:miw023@cs.ucsd.edu" TargetMode="External"/><Relationship Id="rId3" Type="http://schemas.microsoft.com/office/2007/relationships/hdphoto" Target="../media/hdphoto1.wdp"/><Relationship Id="rId7" Type="http://schemas.openxmlformats.org/officeDocument/2006/relationships/hyperlink" Target="mailto:amcaraballor@ucsd.edu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amcaraballor@gmail.com" TargetMode="External"/><Relationship Id="rId5" Type="http://schemas.openxmlformats.org/officeDocument/2006/relationships/hyperlink" Target="mailto:dpetras@ucsd.edu" TargetMode="External"/><Relationship Id="rId4" Type="http://schemas.openxmlformats.org/officeDocument/2006/relationships/image" Target="../media/image3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6" name="Picture 8" descr="H:\Dropbox\Postdoc\workshopSeedGrant\Background_network2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1297" y="28977"/>
            <a:ext cx="9083675" cy="1675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://ucpa.ucsd.edu/img/guidelines/gl-4-seal.pn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60343" y="29028"/>
            <a:ext cx="2022944" cy="1213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188;p1"/>
          <p:cNvSpPr txBox="1"/>
          <p:nvPr/>
        </p:nvSpPr>
        <p:spPr>
          <a:xfrm>
            <a:off x="64008" y="3821144"/>
            <a:ext cx="9079992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University of California - San Diego</a:t>
            </a:r>
            <a:endParaRPr sz="1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971559" y="6466384"/>
            <a:ext cx="2133600" cy="365125"/>
          </a:xfrm>
        </p:spPr>
        <p:txBody>
          <a:bodyPr/>
          <a:lstStyle/>
          <a:p>
            <a:fld id="{4CB6DF64-918B-0F46-A97E-09DDFEA08376}" type="slidenum">
              <a:rPr lang="en-US" smtClean="0"/>
              <a:t>1</a:t>
            </a:fld>
            <a:endParaRPr lang="en-US" dirty="0"/>
          </a:p>
        </p:txBody>
      </p:sp>
      <p:sp>
        <p:nvSpPr>
          <p:cNvPr id="9" name="Google Shape;188;p1"/>
          <p:cNvSpPr txBox="1"/>
          <p:nvPr/>
        </p:nvSpPr>
        <p:spPr>
          <a:xfrm>
            <a:off x="0" y="6308329"/>
            <a:ext cx="2725947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Slides by </a:t>
            </a:r>
          </a:p>
          <a:p>
            <a:pPr lvl="0"/>
            <a:r>
              <a:rPr lang="en-US" dirty="0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Daniel Petras &amp; Mauricio Caraballo</a:t>
            </a:r>
            <a:endParaRPr dirty="0"/>
          </a:p>
        </p:txBody>
      </p:sp>
      <p:sp>
        <p:nvSpPr>
          <p:cNvPr id="12" name="Google Shape;187;p1"/>
          <p:cNvSpPr txBox="1"/>
          <p:nvPr/>
        </p:nvSpPr>
        <p:spPr>
          <a:xfrm>
            <a:off x="25167" y="1969893"/>
            <a:ext cx="9079992" cy="1061789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lvl="0" algn="ctr"/>
            <a:r>
              <a:rPr lang="en-US" sz="3100" b="1" dirty="0" smtClean="0">
                <a:solidFill>
                  <a:schemeClr val="bg1"/>
                </a:solidFill>
              </a:rPr>
              <a:t>Chemical Directionality in </a:t>
            </a:r>
            <a:r>
              <a:rPr lang="en-US" sz="3100" b="1" dirty="0">
                <a:solidFill>
                  <a:schemeClr val="bg1"/>
                </a:solidFill>
              </a:rPr>
              <a:t>Molecular </a:t>
            </a:r>
            <a:r>
              <a:rPr lang="en-US" sz="3100" b="1" dirty="0" smtClean="0">
                <a:solidFill>
                  <a:schemeClr val="bg1"/>
                </a:solidFill>
              </a:rPr>
              <a:t>Networks</a:t>
            </a:r>
          </a:p>
          <a:p>
            <a:pPr lvl="0" algn="ctr"/>
            <a:r>
              <a:rPr lang="en-US" sz="3200" b="1" dirty="0" smtClean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en-US" sz="3200" b="1" dirty="0" err="1" smtClean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ChemDir</a:t>
            </a:r>
            <a:r>
              <a:rPr lang="en-US" sz="3200" b="1" dirty="0" smtClean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3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483138" y="3297224"/>
            <a:ext cx="63882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Mauricio </a:t>
            </a:r>
            <a:r>
              <a:rPr lang="en-US" sz="2400" dirty="0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Caraballo, Ming Wang and </a:t>
            </a:r>
            <a:r>
              <a:rPr lang="en-US" sz="24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Daniel Petras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341" y="4435100"/>
            <a:ext cx="4124859" cy="133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637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59971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Chemical Directionality (</a:t>
            </a:r>
            <a:r>
              <a:rPr lang="en-US" sz="2800" b="1" dirty="0" err="1" smtClean="0"/>
              <a:t>ChemDir</a:t>
            </a:r>
            <a:r>
              <a:rPr lang="en-US" sz="2800" b="1" dirty="0" smtClean="0"/>
              <a:t>)</a:t>
            </a:r>
            <a:endParaRPr lang="en-US" sz="2800" b="1" dirty="0"/>
          </a:p>
        </p:txBody>
      </p:sp>
      <p:sp>
        <p:nvSpPr>
          <p:cNvPr id="4" name="Rectangle 3"/>
          <p:cNvSpPr/>
          <p:nvPr/>
        </p:nvSpPr>
        <p:spPr>
          <a:xfrm>
            <a:off x="5756534" y="6596390"/>
            <a:ext cx="338746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altLang="ja-JP" sz="1100" dirty="0" smtClean="0"/>
              <a:t>Petras, Caraballo, </a:t>
            </a:r>
            <a:r>
              <a:rPr lang="en-US" altLang="ja-JP" sz="1100" dirty="0" err="1" smtClean="0"/>
              <a:t>Jarmusch</a:t>
            </a:r>
            <a:r>
              <a:rPr lang="en-US" altLang="ja-JP" sz="1100" dirty="0" smtClean="0"/>
              <a:t>, et al. on </a:t>
            </a:r>
            <a:r>
              <a:rPr lang="en-US" altLang="ja-JP" sz="1100" dirty="0" err="1" smtClean="0"/>
              <a:t>bioRxiv</a:t>
            </a:r>
            <a:r>
              <a:rPr lang="en-US" altLang="ja-JP" sz="1100" dirty="0" smtClean="0"/>
              <a:t> soon</a:t>
            </a:r>
            <a:endParaRPr lang="en-US" altLang="ja-JP" sz="11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88" y="1278716"/>
            <a:ext cx="8779476" cy="42003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00649" y="1112108"/>
            <a:ext cx="1723767" cy="443607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197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59971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Chemical Directionality (</a:t>
            </a:r>
            <a:r>
              <a:rPr lang="en-US" sz="2800" b="1" dirty="0" err="1" smtClean="0"/>
              <a:t>ChemDir</a:t>
            </a:r>
            <a:r>
              <a:rPr lang="en-US" sz="2800" b="1" dirty="0" smtClean="0"/>
              <a:t>)</a:t>
            </a:r>
            <a:endParaRPr lang="en-US" sz="2800" b="1" dirty="0"/>
          </a:p>
        </p:txBody>
      </p:sp>
      <p:sp>
        <p:nvSpPr>
          <p:cNvPr id="4" name="Rectangle 3"/>
          <p:cNvSpPr/>
          <p:nvPr/>
        </p:nvSpPr>
        <p:spPr>
          <a:xfrm>
            <a:off x="5756534" y="6596390"/>
            <a:ext cx="338746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altLang="ja-JP" sz="1100" dirty="0" smtClean="0"/>
              <a:t>Petras, Caraballo, </a:t>
            </a:r>
            <a:r>
              <a:rPr lang="en-US" altLang="ja-JP" sz="1100" dirty="0" err="1" smtClean="0"/>
              <a:t>Jarmusch</a:t>
            </a:r>
            <a:r>
              <a:rPr lang="en-US" altLang="ja-JP" sz="1100" dirty="0" smtClean="0"/>
              <a:t>, et al. on </a:t>
            </a:r>
            <a:r>
              <a:rPr lang="en-US" altLang="ja-JP" sz="1100" dirty="0" err="1" smtClean="0"/>
              <a:t>bioRxiv</a:t>
            </a:r>
            <a:r>
              <a:rPr lang="en-US" altLang="ja-JP" sz="1100" dirty="0" smtClean="0"/>
              <a:t> soon</a:t>
            </a:r>
            <a:endParaRPr lang="en-US" altLang="ja-JP" sz="11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88" y="1278716"/>
            <a:ext cx="8779476" cy="42003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812060" y="1112108"/>
            <a:ext cx="1723768" cy="443607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43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59971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Chemical Directionality (</a:t>
            </a:r>
            <a:r>
              <a:rPr lang="en-US" sz="2800" b="1" dirty="0" err="1" smtClean="0"/>
              <a:t>ChemDir</a:t>
            </a:r>
            <a:r>
              <a:rPr lang="en-US" sz="2800" b="1" dirty="0" smtClean="0"/>
              <a:t>)</a:t>
            </a:r>
            <a:endParaRPr lang="en-US" sz="2800" b="1" dirty="0"/>
          </a:p>
        </p:txBody>
      </p:sp>
      <p:sp>
        <p:nvSpPr>
          <p:cNvPr id="4" name="Rectangle 3"/>
          <p:cNvSpPr/>
          <p:nvPr/>
        </p:nvSpPr>
        <p:spPr>
          <a:xfrm>
            <a:off x="5756534" y="6596390"/>
            <a:ext cx="338746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altLang="ja-JP" sz="1100" dirty="0" smtClean="0"/>
              <a:t>Petras, Caraballo, </a:t>
            </a:r>
            <a:r>
              <a:rPr lang="en-US" altLang="ja-JP" sz="1100" dirty="0" err="1" smtClean="0"/>
              <a:t>Jarmusch</a:t>
            </a:r>
            <a:r>
              <a:rPr lang="en-US" altLang="ja-JP" sz="1100" dirty="0" smtClean="0"/>
              <a:t>, et al. on </a:t>
            </a:r>
            <a:r>
              <a:rPr lang="en-US" altLang="ja-JP" sz="1100" dirty="0" err="1" smtClean="0"/>
              <a:t>bioRxiv</a:t>
            </a:r>
            <a:r>
              <a:rPr lang="en-US" altLang="ja-JP" sz="1100" dirty="0" smtClean="0"/>
              <a:t> soon</a:t>
            </a:r>
            <a:endParaRPr lang="en-US" altLang="ja-JP" sz="11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88" y="1278716"/>
            <a:ext cx="8779476" cy="42003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523469" y="1112108"/>
            <a:ext cx="1816445" cy="443607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327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59971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Chemical Directionality (</a:t>
            </a:r>
            <a:r>
              <a:rPr lang="en-US" sz="2800" b="1" dirty="0" err="1" smtClean="0"/>
              <a:t>ChemDir</a:t>
            </a:r>
            <a:r>
              <a:rPr lang="en-US" sz="2800" b="1" dirty="0" smtClean="0"/>
              <a:t>)</a:t>
            </a:r>
            <a:endParaRPr lang="en-US" sz="2800" b="1" dirty="0"/>
          </a:p>
        </p:txBody>
      </p:sp>
      <p:sp>
        <p:nvSpPr>
          <p:cNvPr id="4" name="Rectangle 3"/>
          <p:cNvSpPr/>
          <p:nvPr/>
        </p:nvSpPr>
        <p:spPr>
          <a:xfrm>
            <a:off x="5756534" y="6596390"/>
            <a:ext cx="338746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altLang="ja-JP" sz="1100" dirty="0" smtClean="0"/>
              <a:t>Petras, Caraballo, </a:t>
            </a:r>
            <a:r>
              <a:rPr lang="en-US" altLang="ja-JP" sz="1100" dirty="0" err="1" smtClean="0"/>
              <a:t>Jarmusch</a:t>
            </a:r>
            <a:r>
              <a:rPr lang="en-US" altLang="ja-JP" sz="1100" dirty="0" smtClean="0"/>
              <a:t>, et al. on </a:t>
            </a:r>
            <a:r>
              <a:rPr lang="en-US" altLang="ja-JP" sz="1100" dirty="0" err="1" smtClean="0"/>
              <a:t>bioRxiv</a:t>
            </a:r>
            <a:r>
              <a:rPr lang="en-US" altLang="ja-JP" sz="1100" dirty="0" smtClean="0"/>
              <a:t> soon</a:t>
            </a:r>
            <a:endParaRPr lang="en-US" altLang="ja-JP" sz="11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88" y="1278716"/>
            <a:ext cx="8779476" cy="42003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339911" y="1112108"/>
            <a:ext cx="1742305" cy="443607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439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59971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Chemical Directionality (</a:t>
            </a:r>
            <a:r>
              <a:rPr lang="en-US" sz="2800" b="1" dirty="0" err="1" smtClean="0"/>
              <a:t>ChemDir</a:t>
            </a:r>
            <a:r>
              <a:rPr lang="en-US" sz="2800" b="1" dirty="0" smtClean="0"/>
              <a:t>)</a:t>
            </a:r>
            <a:endParaRPr lang="en-US" sz="28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424" y="709262"/>
            <a:ext cx="5726458" cy="3514602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1960052"/>
              </p:ext>
            </p:extLst>
          </p:nvPr>
        </p:nvGraphicFramePr>
        <p:xfrm>
          <a:off x="134547" y="3636641"/>
          <a:ext cx="5994404" cy="3048000"/>
        </p:xfrm>
        <a:graphic>
          <a:graphicData uri="http://schemas.openxmlformats.org/drawingml/2006/table">
            <a:tbl>
              <a:tblPr/>
              <a:tblGrid>
                <a:gridCol w="828269">
                  <a:extLst>
                    <a:ext uri="{9D8B030D-6E8A-4147-A177-3AD203B41FA5}">
                      <a16:colId xmlns:a16="http://schemas.microsoft.com/office/drawing/2014/main" val="3609178334"/>
                    </a:ext>
                  </a:extLst>
                </a:gridCol>
                <a:gridCol w="799708">
                  <a:extLst>
                    <a:ext uri="{9D8B030D-6E8A-4147-A177-3AD203B41FA5}">
                      <a16:colId xmlns:a16="http://schemas.microsoft.com/office/drawing/2014/main" val="2674191693"/>
                    </a:ext>
                  </a:extLst>
                </a:gridCol>
                <a:gridCol w="609301">
                  <a:extLst>
                    <a:ext uri="{9D8B030D-6E8A-4147-A177-3AD203B41FA5}">
                      <a16:colId xmlns:a16="http://schemas.microsoft.com/office/drawing/2014/main" val="2415721692"/>
                    </a:ext>
                  </a:extLst>
                </a:gridCol>
                <a:gridCol w="609301">
                  <a:extLst>
                    <a:ext uri="{9D8B030D-6E8A-4147-A177-3AD203B41FA5}">
                      <a16:colId xmlns:a16="http://schemas.microsoft.com/office/drawing/2014/main" val="661569543"/>
                    </a:ext>
                  </a:extLst>
                </a:gridCol>
                <a:gridCol w="818576">
                  <a:extLst>
                    <a:ext uri="{9D8B030D-6E8A-4147-A177-3AD203B41FA5}">
                      <a16:colId xmlns:a16="http://schemas.microsoft.com/office/drawing/2014/main" val="1724950491"/>
                    </a:ext>
                  </a:extLst>
                </a:gridCol>
                <a:gridCol w="1507525">
                  <a:extLst>
                    <a:ext uri="{9D8B030D-6E8A-4147-A177-3AD203B41FA5}">
                      <a16:colId xmlns:a16="http://schemas.microsoft.com/office/drawing/2014/main" val="1857628455"/>
                    </a:ext>
                  </a:extLst>
                </a:gridCol>
                <a:gridCol w="821724">
                  <a:extLst>
                    <a:ext uri="{9D8B030D-6E8A-4147-A177-3AD203B41FA5}">
                      <a16:colId xmlns:a16="http://schemas.microsoft.com/office/drawing/2014/main" val="204926787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CLUSTERID1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CLUSTERID2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Cosine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DeltaMZ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max_chemdir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max_comparison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sign_chemdir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02465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-42.0110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4.96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ChemDir_G1:ChemDir_G4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06574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-253.0520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ChemDir_G1:ChemDir_G4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047801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-45.0570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ChemDir_G1:ChemDir_G4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2576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-306.9680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ChemDir_G1:ChemDir_G4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629553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-306.9690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ChemDir_G1:ChemDir_G4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30808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207.9940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ChemDir_G1:ChemDir_G4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092925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-42.0110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ChemDir_G1:ChemDir_G4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22304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-253.0520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ChemDir_G1:ChemDir_G4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747137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235.0430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ChemDir_G1:ChemDir_G4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067255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-253.0530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ChemDir_G1:ChemDir_G4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93000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212.0280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ChemDir_G1:ChemDir_G4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415315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-2.9970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ChemDir_G1:ChemDir_G4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30671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235.0420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ChemDir_G1:ChemDir_G4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337364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-2.9950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ChemDir_G1:ChemDir_G4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3912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235.0430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ChemDir_G1:ChemDir_G4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5514128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61784" y="4967416"/>
            <a:ext cx="6144059" cy="1932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9719" y="3816178"/>
            <a:ext cx="6144059" cy="1932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71" t="9024" r="33329" b="4671"/>
          <a:stretch/>
        </p:blipFill>
        <p:spPr>
          <a:xfrm>
            <a:off x="2794958" y="678314"/>
            <a:ext cx="2846717" cy="2832292"/>
          </a:xfrm>
          <a:prstGeom prst="ellipse">
            <a:avLst/>
          </a:prstGeom>
          <a:ln w="63500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172719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b="1389"/>
          <a:stretch/>
        </p:blipFill>
        <p:spPr>
          <a:xfrm>
            <a:off x="515190" y="1091032"/>
            <a:ext cx="7800673" cy="560105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60715" y="667918"/>
            <a:ext cx="699602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https://ccms-ucsd.github.io/GNPSDocumentation/chemdir/</a:t>
            </a:r>
          </a:p>
        </p:txBody>
      </p:sp>
      <p:sp>
        <p:nvSpPr>
          <p:cNvPr id="7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280237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Documentation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058258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33970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err="1" smtClean="0"/>
              <a:t>ChemDir</a:t>
            </a:r>
            <a:r>
              <a:rPr lang="en-US" sz="2800" b="1" dirty="0" smtClean="0"/>
              <a:t> Workflow</a:t>
            </a:r>
            <a:endParaRPr lang="en-US" sz="2800" b="1" dirty="0"/>
          </a:p>
        </p:txBody>
      </p:sp>
      <p:sp>
        <p:nvSpPr>
          <p:cNvPr id="3" name="Rectangle 2"/>
          <p:cNvSpPr/>
          <p:nvPr/>
        </p:nvSpPr>
        <p:spPr>
          <a:xfrm>
            <a:off x="268787" y="774997"/>
            <a:ext cx="667397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https://ccms-ucsd.github.io/GNPSDocumentation/toolindex/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0782"/>
          <a:stretch/>
        </p:blipFill>
        <p:spPr>
          <a:xfrm>
            <a:off x="341806" y="1236452"/>
            <a:ext cx="7226435" cy="532533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93150" y="5732292"/>
            <a:ext cx="5648903" cy="53048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549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18229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Hands on</a:t>
            </a:r>
            <a:endParaRPr lang="en-US" sz="2800" b="1" dirty="0"/>
          </a:p>
        </p:txBody>
      </p:sp>
      <p:sp>
        <p:nvSpPr>
          <p:cNvPr id="5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156929" y="1152429"/>
            <a:ext cx="46738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/>
              <a:t>1. GNPS </a:t>
            </a:r>
            <a:r>
              <a:rPr lang="en-US" sz="2000" b="1" dirty="0"/>
              <a:t>FBMN </a:t>
            </a:r>
            <a:r>
              <a:rPr lang="en-US" sz="2000" b="1" dirty="0" smtClean="0"/>
              <a:t>jobs</a:t>
            </a:r>
            <a:endParaRPr lang="en-US" sz="2000" b="1" dirty="0"/>
          </a:p>
        </p:txBody>
      </p:sp>
      <p:sp>
        <p:nvSpPr>
          <p:cNvPr id="6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156929" y="1630517"/>
            <a:ext cx="89870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/>
              <a:t>2. Needs to contain metadata with sequential info (</a:t>
            </a:r>
            <a:r>
              <a:rPr lang="en-US" sz="2000" b="1" dirty="0" err="1" smtClean="0"/>
              <a:t>eg</a:t>
            </a:r>
            <a:r>
              <a:rPr lang="en-US" sz="2000" b="1" dirty="0" smtClean="0"/>
              <a:t>. T1,T2,T3,…)</a:t>
            </a:r>
            <a:endParaRPr lang="en-US" sz="2000" b="1" dirty="0"/>
          </a:p>
        </p:txBody>
      </p:sp>
      <p:sp>
        <p:nvSpPr>
          <p:cNvPr id="7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110920" y="2882055"/>
            <a:ext cx="89870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/>
              <a:t>A. Ground-Truth example (Acetyl-Sulfamethoxazole)</a:t>
            </a:r>
            <a:endParaRPr lang="en-US" sz="2000" b="1" dirty="0"/>
          </a:p>
        </p:txBody>
      </p:sp>
      <p:sp>
        <p:nvSpPr>
          <p:cNvPr id="8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156926" y="4977207"/>
            <a:ext cx="89870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/>
              <a:t>B. Microbial transformation of bile acids</a:t>
            </a:r>
            <a:endParaRPr lang="en-US" sz="2000" b="1" dirty="0"/>
          </a:p>
        </p:txBody>
      </p:sp>
      <p:sp>
        <p:nvSpPr>
          <p:cNvPr id="9" name="Rectangle 8"/>
          <p:cNvSpPr/>
          <p:nvPr/>
        </p:nvSpPr>
        <p:spPr>
          <a:xfrm>
            <a:off x="110919" y="3257783"/>
            <a:ext cx="857753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https://gnps.ucsd.edu/ProteoSAFe/status.jsp?task=2c4b8dfe28884d5396bdcb8a4ccb5f2c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688" y="5804220"/>
            <a:ext cx="8548322" cy="874336"/>
          </a:xfrm>
          <a:prstGeom prst="rect">
            <a:avLst/>
          </a:prstGeom>
        </p:spPr>
      </p:pic>
      <p:sp>
        <p:nvSpPr>
          <p:cNvPr id="11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156926" y="2057201"/>
            <a:ext cx="89870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/>
              <a:t>3. </a:t>
            </a:r>
            <a:r>
              <a:rPr lang="en-US" sz="2000" b="1" dirty="0" err="1" smtClean="0"/>
              <a:t>ChemDir</a:t>
            </a:r>
            <a:r>
              <a:rPr lang="en-US" sz="2000" b="1" dirty="0"/>
              <a:t> workflow </a:t>
            </a:r>
            <a:r>
              <a:rPr lang="en-US" sz="1800" b="1" dirty="0" smtClean="0"/>
              <a:t>https</a:t>
            </a:r>
            <a:r>
              <a:rPr lang="en-US" sz="1800" b="1" dirty="0"/>
              <a:t>://proteomics2.ucsd.edu/ProteoSAFe/index.jsp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b="70279"/>
          <a:stretch/>
        </p:blipFill>
        <p:spPr>
          <a:xfrm>
            <a:off x="208688" y="3595153"/>
            <a:ext cx="8479763" cy="53329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/>
          <a:srcRect t="71497" b="-1218"/>
          <a:stretch/>
        </p:blipFill>
        <p:spPr>
          <a:xfrm>
            <a:off x="208688" y="4128446"/>
            <a:ext cx="8479763" cy="533293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232208" y="3579941"/>
            <a:ext cx="1524802" cy="109701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994609" y="5804220"/>
            <a:ext cx="762401" cy="8005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56926" y="5356611"/>
            <a:ext cx="827054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https://gnps.ucsd.edu/ProteoSAFe/status.jsp?task=c4cf7781dbb747e6a0eb4d18656704ae</a:t>
            </a:r>
          </a:p>
        </p:txBody>
      </p:sp>
    </p:spTree>
    <p:extLst>
      <p:ext uri="{BB962C8B-B14F-4D97-AF65-F5344CB8AC3E}">
        <p14:creationId xmlns:p14="http://schemas.microsoft.com/office/powerpoint/2010/main" val="1643211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923" y="1201229"/>
            <a:ext cx="8270216" cy="5164799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18229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Hands on</a:t>
            </a:r>
            <a:endParaRPr lang="en-US" sz="28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902897" y="1644770"/>
            <a:ext cx="5842959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Job Name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336031" y="3936520"/>
            <a:ext cx="2593856" cy="138499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FBMN </a:t>
            </a:r>
            <a:r>
              <a:rPr lang="en-US" dirty="0" err="1" smtClean="0"/>
              <a:t>Infos</a:t>
            </a:r>
            <a:endParaRPr lang="en-US" dirty="0" smtClean="0"/>
          </a:p>
          <a:p>
            <a:r>
              <a:rPr lang="en-US" dirty="0" smtClean="0"/>
              <a:t>Longitudinal metadata</a:t>
            </a:r>
          </a:p>
          <a:p>
            <a:endParaRPr lang="en-US" dirty="0"/>
          </a:p>
          <a:p>
            <a:r>
              <a:rPr lang="en-US" dirty="0" smtClean="0"/>
              <a:t>Threshold</a:t>
            </a:r>
          </a:p>
          <a:p>
            <a:r>
              <a:rPr lang="en-US" dirty="0" smtClean="0"/>
              <a:t>Filter category from metadata</a:t>
            </a:r>
          </a:p>
          <a:p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2628180" y="5759570"/>
            <a:ext cx="4008409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Your email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722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61" y="1004767"/>
            <a:ext cx="8770076" cy="5545539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695895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Hands on – A: Acetyl-Sulfamethoxazole</a:t>
            </a:r>
            <a:endParaRPr lang="en-US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885645" y="1485787"/>
            <a:ext cx="5842959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Job Name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376289" y="3817794"/>
            <a:ext cx="2593856" cy="138499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FBMN </a:t>
            </a:r>
            <a:r>
              <a:rPr lang="en-US" dirty="0" err="1" smtClean="0"/>
              <a:t>Infos</a:t>
            </a:r>
            <a:endParaRPr lang="en-US" dirty="0" smtClean="0"/>
          </a:p>
          <a:p>
            <a:r>
              <a:rPr lang="en-US" dirty="0" smtClean="0"/>
              <a:t>Longitudinal metadata</a:t>
            </a:r>
          </a:p>
          <a:p>
            <a:endParaRPr lang="en-US" dirty="0"/>
          </a:p>
          <a:p>
            <a:r>
              <a:rPr lang="en-US" dirty="0" smtClean="0"/>
              <a:t>Threshold</a:t>
            </a:r>
          </a:p>
          <a:p>
            <a:r>
              <a:rPr lang="en-US" dirty="0" smtClean="0"/>
              <a:t>Filter category from metadata</a:t>
            </a:r>
          </a:p>
          <a:p>
            <a:endParaRPr lang="en-US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2610928" y="5600587"/>
            <a:ext cx="4008409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Your email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20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2">
            <a:extLst>
              <a:ext uri="{FF2B5EF4-FFF2-40B4-BE49-F238E27FC236}">
                <a16:creationId xmlns:a16="http://schemas.microsoft.com/office/drawing/2014/main" id="{790DF514-ABB7-4857-9E58-A78623C334C5}"/>
              </a:ext>
            </a:extLst>
          </p:cNvPr>
          <p:cNvGrpSpPr>
            <a:grpSpLocks/>
          </p:cNvGrpSpPr>
          <p:nvPr/>
        </p:nvGrpSpPr>
        <p:grpSpPr bwMode="auto">
          <a:xfrm>
            <a:off x="2024503" y="1312651"/>
            <a:ext cx="1011675" cy="1297747"/>
            <a:chOff x="5441739" y="1028420"/>
            <a:chExt cx="1872000" cy="1795641"/>
          </a:xfrm>
        </p:grpSpPr>
        <p:cxnSp>
          <p:nvCxnSpPr>
            <p:cNvPr id="3" name="Connecteur droit 4">
              <a:extLst>
                <a:ext uri="{FF2B5EF4-FFF2-40B4-BE49-F238E27FC236}">
                  <a16:creationId xmlns:a16="http://schemas.microsoft.com/office/drawing/2014/main" id="{53003C41-D1E0-428E-9825-5467A3F05A6C}"/>
                </a:ext>
              </a:extLst>
            </p:cNvPr>
            <p:cNvCxnSpPr/>
            <p:nvPr/>
          </p:nvCxnSpPr>
          <p:spPr>
            <a:xfrm>
              <a:off x="5441739" y="1028420"/>
              <a:ext cx="0" cy="179087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Connecteur droit 6">
              <a:extLst>
                <a:ext uri="{FF2B5EF4-FFF2-40B4-BE49-F238E27FC236}">
                  <a16:creationId xmlns:a16="http://schemas.microsoft.com/office/drawing/2014/main" id="{E8359F63-2654-4A67-B5DA-63965B2417A5}"/>
                </a:ext>
              </a:extLst>
            </p:cNvPr>
            <p:cNvCxnSpPr/>
            <p:nvPr/>
          </p:nvCxnSpPr>
          <p:spPr>
            <a:xfrm>
              <a:off x="5441739" y="2819299"/>
              <a:ext cx="18720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Connecteur droit 11">
              <a:extLst>
                <a:ext uri="{FF2B5EF4-FFF2-40B4-BE49-F238E27FC236}">
                  <a16:creationId xmlns:a16="http://schemas.microsoft.com/office/drawing/2014/main" id="{3E526C8C-CDD4-4790-947F-BBE4281F3EFD}"/>
                </a:ext>
              </a:extLst>
            </p:cNvPr>
            <p:cNvCxnSpPr/>
            <p:nvPr/>
          </p:nvCxnSpPr>
          <p:spPr>
            <a:xfrm>
              <a:off x="5706899" y="1626967"/>
              <a:ext cx="0" cy="1192332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Connecteur droit 14">
              <a:extLst>
                <a:ext uri="{FF2B5EF4-FFF2-40B4-BE49-F238E27FC236}">
                  <a16:creationId xmlns:a16="http://schemas.microsoft.com/office/drawing/2014/main" id="{95587011-5595-40BF-910A-E51A4C9DEC82}"/>
                </a:ext>
              </a:extLst>
            </p:cNvPr>
            <p:cNvCxnSpPr/>
            <p:nvPr/>
          </p:nvCxnSpPr>
          <p:spPr>
            <a:xfrm>
              <a:off x="6005403" y="1347539"/>
              <a:ext cx="0" cy="1476522"/>
            </a:xfrm>
            <a:prstGeom prst="line">
              <a:avLst/>
            </a:prstGeom>
            <a:ln w="571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necteur droit 15">
              <a:extLst>
                <a:ext uri="{FF2B5EF4-FFF2-40B4-BE49-F238E27FC236}">
                  <a16:creationId xmlns:a16="http://schemas.microsoft.com/office/drawing/2014/main" id="{FF2EB6C0-B13B-4F6B-BA61-5C5B2769C22A}"/>
                </a:ext>
              </a:extLst>
            </p:cNvPr>
            <p:cNvCxnSpPr/>
            <p:nvPr/>
          </p:nvCxnSpPr>
          <p:spPr>
            <a:xfrm>
              <a:off x="6435693" y="2096914"/>
              <a:ext cx="0" cy="71921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necteur droit 16">
              <a:extLst>
                <a:ext uri="{FF2B5EF4-FFF2-40B4-BE49-F238E27FC236}">
                  <a16:creationId xmlns:a16="http://schemas.microsoft.com/office/drawing/2014/main" id="{7BDCC9CF-95EC-4FD1-BDD9-6E08BF248FB7}"/>
                </a:ext>
              </a:extLst>
            </p:cNvPr>
            <p:cNvCxnSpPr/>
            <p:nvPr/>
          </p:nvCxnSpPr>
          <p:spPr>
            <a:xfrm>
              <a:off x="6826289" y="1795258"/>
              <a:ext cx="0" cy="1006575"/>
            </a:xfrm>
            <a:prstGeom prst="line">
              <a:avLst/>
            </a:prstGeom>
            <a:ln w="57150">
              <a:solidFill>
                <a:srgbClr val="3399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e 34">
            <a:extLst>
              <a:ext uri="{FF2B5EF4-FFF2-40B4-BE49-F238E27FC236}">
                <a16:creationId xmlns:a16="http://schemas.microsoft.com/office/drawing/2014/main" id="{0D2D4500-8E5C-46E7-9E74-F4BCC277A061}"/>
              </a:ext>
            </a:extLst>
          </p:cNvPr>
          <p:cNvGrpSpPr>
            <a:grpSpLocks/>
          </p:cNvGrpSpPr>
          <p:nvPr/>
        </p:nvGrpSpPr>
        <p:grpSpPr bwMode="auto">
          <a:xfrm>
            <a:off x="4364483" y="1319441"/>
            <a:ext cx="1011675" cy="1294304"/>
            <a:chOff x="7788306" y="1005260"/>
            <a:chExt cx="1872000" cy="1790630"/>
          </a:xfrm>
        </p:grpSpPr>
        <p:cxnSp>
          <p:nvCxnSpPr>
            <p:cNvPr id="10" name="Connecteur droit 17">
              <a:extLst>
                <a:ext uri="{FF2B5EF4-FFF2-40B4-BE49-F238E27FC236}">
                  <a16:creationId xmlns:a16="http://schemas.microsoft.com/office/drawing/2014/main" id="{322BE2AC-1324-4A62-A6A4-F592838129D0}"/>
                </a:ext>
              </a:extLst>
            </p:cNvPr>
            <p:cNvCxnSpPr/>
            <p:nvPr/>
          </p:nvCxnSpPr>
          <p:spPr>
            <a:xfrm>
              <a:off x="7788306" y="1005260"/>
              <a:ext cx="0" cy="179063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eur droit 18">
              <a:extLst>
                <a:ext uri="{FF2B5EF4-FFF2-40B4-BE49-F238E27FC236}">
                  <a16:creationId xmlns:a16="http://schemas.microsoft.com/office/drawing/2014/main" id="{4C37597D-ED74-4620-9F10-D6AD70276AB4}"/>
                </a:ext>
              </a:extLst>
            </p:cNvPr>
            <p:cNvCxnSpPr/>
            <p:nvPr/>
          </p:nvCxnSpPr>
          <p:spPr>
            <a:xfrm>
              <a:off x="7788306" y="2795890"/>
              <a:ext cx="18720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droit 19">
              <a:extLst>
                <a:ext uri="{FF2B5EF4-FFF2-40B4-BE49-F238E27FC236}">
                  <a16:creationId xmlns:a16="http://schemas.microsoft.com/office/drawing/2014/main" id="{4D7C48E2-E4A0-4928-BEB9-DA6DD19AAA6D}"/>
                </a:ext>
              </a:extLst>
            </p:cNvPr>
            <p:cNvCxnSpPr/>
            <p:nvPr/>
          </p:nvCxnSpPr>
          <p:spPr>
            <a:xfrm>
              <a:off x="8053466" y="1603725"/>
              <a:ext cx="0" cy="119216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eur droit 21">
              <a:extLst>
                <a:ext uri="{FF2B5EF4-FFF2-40B4-BE49-F238E27FC236}">
                  <a16:creationId xmlns:a16="http://schemas.microsoft.com/office/drawing/2014/main" id="{55C2D649-8B8C-40B2-B943-8CE3913AAB2D}"/>
                </a:ext>
              </a:extLst>
            </p:cNvPr>
            <p:cNvCxnSpPr/>
            <p:nvPr/>
          </p:nvCxnSpPr>
          <p:spPr>
            <a:xfrm>
              <a:off x="8782260" y="2073606"/>
              <a:ext cx="0" cy="720697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eur droit 22">
              <a:extLst>
                <a:ext uri="{FF2B5EF4-FFF2-40B4-BE49-F238E27FC236}">
                  <a16:creationId xmlns:a16="http://schemas.microsoft.com/office/drawing/2014/main" id="{45141F66-8939-470C-8FC8-49989930A7F0}"/>
                </a:ext>
              </a:extLst>
            </p:cNvPr>
            <p:cNvCxnSpPr/>
            <p:nvPr/>
          </p:nvCxnSpPr>
          <p:spPr>
            <a:xfrm>
              <a:off x="9172856" y="1771993"/>
              <a:ext cx="0" cy="1008023"/>
            </a:xfrm>
            <a:prstGeom prst="line">
              <a:avLst/>
            </a:prstGeom>
            <a:ln w="5715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e 35">
            <a:extLst>
              <a:ext uri="{FF2B5EF4-FFF2-40B4-BE49-F238E27FC236}">
                <a16:creationId xmlns:a16="http://schemas.microsoft.com/office/drawing/2014/main" id="{E6A309D8-C64D-474B-8E0C-46E7F42E560E}"/>
              </a:ext>
            </a:extLst>
          </p:cNvPr>
          <p:cNvGrpSpPr>
            <a:grpSpLocks/>
          </p:cNvGrpSpPr>
          <p:nvPr/>
        </p:nvGrpSpPr>
        <p:grpSpPr bwMode="auto">
          <a:xfrm>
            <a:off x="5592446" y="1325926"/>
            <a:ext cx="1011675" cy="1294304"/>
            <a:chOff x="9995759" y="1038389"/>
            <a:chExt cx="1872000" cy="1790630"/>
          </a:xfrm>
        </p:grpSpPr>
        <p:cxnSp>
          <p:nvCxnSpPr>
            <p:cNvPr id="16" name="Connecteur droit 23">
              <a:extLst>
                <a:ext uri="{FF2B5EF4-FFF2-40B4-BE49-F238E27FC236}">
                  <a16:creationId xmlns:a16="http://schemas.microsoft.com/office/drawing/2014/main" id="{638E9657-05EC-4C4F-A22F-ABB554CF1DBC}"/>
                </a:ext>
              </a:extLst>
            </p:cNvPr>
            <p:cNvCxnSpPr/>
            <p:nvPr/>
          </p:nvCxnSpPr>
          <p:spPr>
            <a:xfrm>
              <a:off x="9995759" y="1038389"/>
              <a:ext cx="0" cy="179063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24">
              <a:extLst>
                <a:ext uri="{FF2B5EF4-FFF2-40B4-BE49-F238E27FC236}">
                  <a16:creationId xmlns:a16="http://schemas.microsoft.com/office/drawing/2014/main" id="{1E319FFB-D314-4A0F-A0AA-D78625AF4D79}"/>
                </a:ext>
              </a:extLst>
            </p:cNvPr>
            <p:cNvCxnSpPr/>
            <p:nvPr/>
          </p:nvCxnSpPr>
          <p:spPr>
            <a:xfrm>
              <a:off x="9995759" y="2829019"/>
              <a:ext cx="18720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25">
              <a:extLst>
                <a:ext uri="{FF2B5EF4-FFF2-40B4-BE49-F238E27FC236}">
                  <a16:creationId xmlns:a16="http://schemas.microsoft.com/office/drawing/2014/main" id="{76A199C1-B4AF-4A88-8DBE-0A58A8206A05}"/>
                </a:ext>
              </a:extLst>
            </p:cNvPr>
            <p:cNvCxnSpPr/>
            <p:nvPr/>
          </p:nvCxnSpPr>
          <p:spPr>
            <a:xfrm>
              <a:off x="10260920" y="1636854"/>
              <a:ext cx="0" cy="1192165"/>
            </a:xfrm>
            <a:prstGeom prst="line">
              <a:avLst/>
            </a:prstGeom>
            <a:ln w="57150">
              <a:solidFill>
                <a:srgbClr val="5819C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droit 26">
              <a:extLst>
                <a:ext uri="{FF2B5EF4-FFF2-40B4-BE49-F238E27FC236}">
                  <a16:creationId xmlns:a16="http://schemas.microsoft.com/office/drawing/2014/main" id="{AA2CF77C-347A-438C-8601-F9DB75231F47}"/>
                </a:ext>
              </a:extLst>
            </p:cNvPr>
            <p:cNvCxnSpPr/>
            <p:nvPr/>
          </p:nvCxnSpPr>
          <p:spPr>
            <a:xfrm>
              <a:off x="10989713" y="2106735"/>
              <a:ext cx="0" cy="720697"/>
            </a:xfrm>
            <a:prstGeom prst="line">
              <a:avLst/>
            </a:pr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27">
              <a:extLst>
                <a:ext uri="{FF2B5EF4-FFF2-40B4-BE49-F238E27FC236}">
                  <a16:creationId xmlns:a16="http://schemas.microsoft.com/office/drawing/2014/main" id="{D1F256C7-FBDA-4555-A706-0627D8AD1B9D}"/>
                </a:ext>
              </a:extLst>
            </p:cNvPr>
            <p:cNvCxnSpPr/>
            <p:nvPr/>
          </p:nvCxnSpPr>
          <p:spPr>
            <a:xfrm>
              <a:off x="11380308" y="1805122"/>
              <a:ext cx="0" cy="1008023"/>
            </a:xfrm>
            <a:prstGeom prst="line">
              <a:avLst/>
            </a:prstGeom>
            <a:ln w="57150"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e 13">
            <a:extLst>
              <a:ext uri="{FF2B5EF4-FFF2-40B4-BE49-F238E27FC236}">
                <a16:creationId xmlns:a16="http://schemas.microsoft.com/office/drawing/2014/main" id="{BC7BBB5A-CB1C-4015-8A97-D4F36B72DA28}"/>
              </a:ext>
            </a:extLst>
          </p:cNvPr>
          <p:cNvGrpSpPr>
            <a:grpSpLocks/>
          </p:cNvGrpSpPr>
          <p:nvPr/>
        </p:nvGrpSpPr>
        <p:grpSpPr bwMode="auto">
          <a:xfrm>
            <a:off x="6893341" y="1329846"/>
            <a:ext cx="1011675" cy="1297747"/>
            <a:chOff x="5441739" y="2928938"/>
            <a:chExt cx="1872000" cy="1795641"/>
          </a:xfrm>
        </p:grpSpPr>
        <p:cxnSp>
          <p:nvCxnSpPr>
            <p:cNvPr id="22" name="Connecteur droit 28">
              <a:extLst>
                <a:ext uri="{FF2B5EF4-FFF2-40B4-BE49-F238E27FC236}">
                  <a16:creationId xmlns:a16="http://schemas.microsoft.com/office/drawing/2014/main" id="{34B3741E-4F1F-495D-BE64-F6D3EC86303B}"/>
                </a:ext>
              </a:extLst>
            </p:cNvPr>
            <p:cNvCxnSpPr/>
            <p:nvPr/>
          </p:nvCxnSpPr>
          <p:spPr>
            <a:xfrm>
              <a:off x="5441739" y="2928938"/>
              <a:ext cx="0" cy="179087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29">
              <a:extLst>
                <a:ext uri="{FF2B5EF4-FFF2-40B4-BE49-F238E27FC236}">
                  <a16:creationId xmlns:a16="http://schemas.microsoft.com/office/drawing/2014/main" id="{D8356D59-ED15-4042-B949-2241C602F821}"/>
                </a:ext>
              </a:extLst>
            </p:cNvPr>
            <p:cNvCxnSpPr/>
            <p:nvPr/>
          </p:nvCxnSpPr>
          <p:spPr>
            <a:xfrm>
              <a:off x="5441739" y="4719816"/>
              <a:ext cx="18720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cteur droit 30">
              <a:extLst>
                <a:ext uri="{FF2B5EF4-FFF2-40B4-BE49-F238E27FC236}">
                  <a16:creationId xmlns:a16="http://schemas.microsoft.com/office/drawing/2014/main" id="{92624AEA-535B-4DAE-A0CF-BE3E629E88B6}"/>
                </a:ext>
              </a:extLst>
            </p:cNvPr>
            <p:cNvCxnSpPr/>
            <p:nvPr/>
          </p:nvCxnSpPr>
          <p:spPr>
            <a:xfrm>
              <a:off x="5706899" y="3527485"/>
              <a:ext cx="0" cy="119233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eur droit 31">
              <a:extLst>
                <a:ext uri="{FF2B5EF4-FFF2-40B4-BE49-F238E27FC236}">
                  <a16:creationId xmlns:a16="http://schemas.microsoft.com/office/drawing/2014/main" id="{820EFDCB-73C5-471A-8813-A482A066A77E}"/>
                </a:ext>
              </a:extLst>
            </p:cNvPr>
            <p:cNvCxnSpPr/>
            <p:nvPr/>
          </p:nvCxnSpPr>
          <p:spPr>
            <a:xfrm>
              <a:off x="6005403" y="3248058"/>
              <a:ext cx="0" cy="1476521"/>
            </a:xfrm>
            <a:prstGeom prst="line">
              <a:avLst/>
            </a:prstGeom>
            <a:ln w="571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cteur droit 32">
              <a:extLst>
                <a:ext uri="{FF2B5EF4-FFF2-40B4-BE49-F238E27FC236}">
                  <a16:creationId xmlns:a16="http://schemas.microsoft.com/office/drawing/2014/main" id="{7D737E83-6076-4F5C-AC3C-C67081001651}"/>
                </a:ext>
              </a:extLst>
            </p:cNvPr>
            <p:cNvCxnSpPr/>
            <p:nvPr/>
          </p:nvCxnSpPr>
          <p:spPr>
            <a:xfrm>
              <a:off x="6435693" y="3997432"/>
              <a:ext cx="0" cy="719208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cteur droit 33">
              <a:extLst>
                <a:ext uri="{FF2B5EF4-FFF2-40B4-BE49-F238E27FC236}">
                  <a16:creationId xmlns:a16="http://schemas.microsoft.com/office/drawing/2014/main" id="{0681F56B-67AC-4588-984A-E280D0BBD25A}"/>
                </a:ext>
              </a:extLst>
            </p:cNvPr>
            <p:cNvCxnSpPr/>
            <p:nvPr/>
          </p:nvCxnSpPr>
          <p:spPr>
            <a:xfrm>
              <a:off x="6826289" y="3695777"/>
              <a:ext cx="0" cy="1006575"/>
            </a:xfrm>
            <a:prstGeom prst="line">
              <a:avLst/>
            </a:prstGeom>
            <a:ln w="57150">
              <a:solidFill>
                <a:srgbClr val="3399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e 36">
            <a:extLst>
              <a:ext uri="{FF2B5EF4-FFF2-40B4-BE49-F238E27FC236}">
                <a16:creationId xmlns:a16="http://schemas.microsoft.com/office/drawing/2014/main" id="{D5DC3E62-2B70-4C2E-BDFB-C43A9EF4379F}"/>
              </a:ext>
            </a:extLst>
          </p:cNvPr>
          <p:cNvGrpSpPr>
            <a:grpSpLocks/>
          </p:cNvGrpSpPr>
          <p:nvPr/>
        </p:nvGrpSpPr>
        <p:grpSpPr bwMode="auto">
          <a:xfrm>
            <a:off x="3188486" y="1315139"/>
            <a:ext cx="1011675" cy="1297747"/>
            <a:chOff x="5441739" y="1028420"/>
            <a:chExt cx="1872000" cy="1795641"/>
          </a:xfrm>
        </p:grpSpPr>
        <p:cxnSp>
          <p:nvCxnSpPr>
            <p:cNvPr id="29" name="Connecteur droit 37">
              <a:extLst>
                <a:ext uri="{FF2B5EF4-FFF2-40B4-BE49-F238E27FC236}">
                  <a16:creationId xmlns:a16="http://schemas.microsoft.com/office/drawing/2014/main" id="{82B04FB3-021A-4C40-B871-D88D63CB2165}"/>
                </a:ext>
              </a:extLst>
            </p:cNvPr>
            <p:cNvCxnSpPr/>
            <p:nvPr/>
          </p:nvCxnSpPr>
          <p:spPr>
            <a:xfrm>
              <a:off x="5441739" y="1028420"/>
              <a:ext cx="0" cy="179087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cteur droit 38">
              <a:extLst>
                <a:ext uri="{FF2B5EF4-FFF2-40B4-BE49-F238E27FC236}">
                  <a16:creationId xmlns:a16="http://schemas.microsoft.com/office/drawing/2014/main" id="{B7FE3E57-5890-4B86-9135-EA62BA4834AB}"/>
                </a:ext>
              </a:extLst>
            </p:cNvPr>
            <p:cNvCxnSpPr/>
            <p:nvPr/>
          </p:nvCxnSpPr>
          <p:spPr>
            <a:xfrm>
              <a:off x="5441739" y="2819299"/>
              <a:ext cx="18720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39">
              <a:extLst>
                <a:ext uri="{FF2B5EF4-FFF2-40B4-BE49-F238E27FC236}">
                  <a16:creationId xmlns:a16="http://schemas.microsoft.com/office/drawing/2014/main" id="{873C153F-AB1E-422B-9B49-65F7C56B9A15}"/>
                </a:ext>
              </a:extLst>
            </p:cNvPr>
            <p:cNvCxnSpPr/>
            <p:nvPr/>
          </p:nvCxnSpPr>
          <p:spPr>
            <a:xfrm>
              <a:off x="5706899" y="1626967"/>
              <a:ext cx="0" cy="1192332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eur droit 40">
              <a:extLst>
                <a:ext uri="{FF2B5EF4-FFF2-40B4-BE49-F238E27FC236}">
                  <a16:creationId xmlns:a16="http://schemas.microsoft.com/office/drawing/2014/main" id="{CB6A8A67-9F79-4953-982B-B78534A195EB}"/>
                </a:ext>
              </a:extLst>
            </p:cNvPr>
            <p:cNvCxnSpPr/>
            <p:nvPr/>
          </p:nvCxnSpPr>
          <p:spPr>
            <a:xfrm>
              <a:off x="6005403" y="1347539"/>
              <a:ext cx="0" cy="1476522"/>
            </a:xfrm>
            <a:prstGeom prst="line">
              <a:avLst/>
            </a:prstGeom>
            <a:ln w="571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cteur droit 42">
              <a:extLst>
                <a:ext uri="{FF2B5EF4-FFF2-40B4-BE49-F238E27FC236}">
                  <a16:creationId xmlns:a16="http://schemas.microsoft.com/office/drawing/2014/main" id="{677E1249-54D4-45B3-B44F-638E7D3D5FC4}"/>
                </a:ext>
              </a:extLst>
            </p:cNvPr>
            <p:cNvCxnSpPr/>
            <p:nvPr/>
          </p:nvCxnSpPr>
          <p:spPr>
            <a:xfrm>
              <a:off x="6826289" y="1795258"/>
              <a:ext cx="0" cy="1006575"/>
            </a:xfrm>
            <a:prstGeom prst="line">
              <a:avLst/>
            </a:prstGeom>
            <a:ln w="57150">
              <a:solidFill>
                <a:srgbClr val="3399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Rectangle à coins arrondis 1">
            <a:extLst>
              <a:ext uri="{FF2B5EF4-FFF2-40B4-BE49-F238E27FC236}">
                <a16:creationId xmlns:a16="http://schemas.microsoft.com/office/drawing/2014/main" id="{50815DFB-6F2A-4942-87DD-56A68DFD6CA3}"/>
              </a:ext>
            </a:extLst>
          </p:cNvPr>
          <p:cNvSpPr/>
          <p:nvPr/>
        </p:nvSpPr>
        <p:spPr bwMode="auto">
          <a:xfrm>
            <a:off x="1893217" y="1092916"/>
            <a:ext cx="1308572" cy="5391129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379918" fontAlgn="base">
              <a:spcBef>
                <a:spcPct val="0"/>
              </a:spcBef>
              <a:spcAft>
                <a:spcPct val="0"/>
              </a:spcAft>
              <a:defRPr/>
            </a:pPr>
            <a:endParaRPr lang="fr-FR" sz="1496" dirty="0">
              <a:solidFill>
                <a:prstClr val="white"/>
              </a:solidFill>
            </a:endParaRPr>
          </a:p>
        </p:txBody>
      </p:sp>
      <p:sp>
        <p:nvSpPr>
          <p:cNvPr id="58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272534"/>
            <a:ext cx="78983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Feature-Based Molecular Networking (FBMN)</a:t>
            </a: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F066BCA8-5B30-4FC3-B432-DDF204C43CA8}"/>
              </a:ext>
            </a:extLst>
          </p:cNvPr>
          <p:cNvGrpSpPr/>
          <p:nvPr/>
        </p:nvGrpSpPr>
        <p:grpSpPr>
          <a:xfrm>
            <a:off x="1981200" y="2672323"/>
            <a:ext cx="3813930" cy="307777"/>
            <a:chOff x="1999915" y="2832743"/>
            <a:chExt cx="5085240" cy="307777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D3D9DCCB-A2C2-4326-9CAB-52F990719361}"/>
                </a:ext>
              </a:extLst>
            </p:cNvPr>
            <p:cNvSpPr txBox="1"/>
            <p:nvPr/>
          </p:nvSpPr>
          <p:spPr>
            <a:xfrm>
              <a:off x="1999915" y="2832743"/>
              <a:ext cx="18984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Library Hit A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6484D37-1CEC-4AE8-9D66-373CED6F4A62}"/>
                </a:ext>
              </a:extLst>
            </p:cNvPr>
            <p:cNvSpPr txBox="1"/>
            <p:nvPr/>
          </p:nvSpPr>
          <p:spPr>
            <a:xfrm>
              <a:off x="5186660" y="2832743"/>
              <a:ext cx="18984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Library Hit B</a:t>
              </a:r>
            </a:p>
          </p:txBody>
        </p:sp>
      </p:grpSp>
      <p:pic>
        <p:nvPicPr>
          <p:cNvPr id="45" name="Picture 44">
            <a:extLst>
              <a:ext uri="{FF2B5EF4-FFF2-40B4-BE49-F238E27FC236}">
                <a16:creationId xmlns:a16="http://schemas.microsoft.com/office/drawing/2014/main" id="{5159E3FB-5F9A-4068-93A1-B775B19C2EF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8423" y="1312650"/>
            <a:ext cx="4646402" cy="4847482"/>
          </a:xfrm>
          <a:prstGeom prst="rect">
            <a:avLst/>
          </a:prstGeom>
        </p:spPr>
      </p:pic>
      <p:grpSp>
        <p:nvGrpSpPr>
          <p:cNvPr id="46" name="Group 45">
            <a:extLst>
              <a:ext uri="{FF2B5EF4-FFF2-40B4-BE49-F238E27FC236}">
                <a16:creationId xmlns:a16="http://schemas.microsoft.com/office/drawing/2014/main" id="{0982F88F-340F-4F6E-B868-77DCD206EF30}"/>
              </a:ext>
            </a:extLst>
          </p:cNvPr>
          <p:cNvGrpSpPr/>
          <p:nvPr/>
        </p:nvGrpSpPr>
        <p:grpSpPr>
          <a:xfrm>
            <a:off x="6964541" y="2550502"/>
            <a:ext cx="1149727" cy="1180972"/>
            <a:chOff x="7137751" y="2571335"/>
            <a:chExt cx="1317617" cy="1180972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B5F7DEB-B06A-4F33-AB0A-CC68AE06491C}"/>
                </a:ext>
              </a:extLst>
            </p:cNvPr>
            <p:cNvSpPr/>
            <p:nvPr/>
          </p:nvSpPr>
          <p:spPr>
            <a:xfrm>
              <a:off x="7137751" y="3000933"/>
              <a:ext cx="889166" cy="751374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71B7CD6-7C0B-437B-868C-1BDF0DEF848B}"/>
                </a:ext>
              </a:extLst>
            </p:cNvPr>
            <p:cNvSpPr txBox="1"/>
            <p:nvPr/>
          </p:nvSpPr>
          <p:spPr>
            <a:xfrm>
              <a:off x="7405480" y="2571335"/>
              <a:ext cx="10498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Lipids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8FA89882-7EE0-4734-8EB7-A00360578BC3}"/>
              </a:ext>
            </a:extLst>
          </p:cNvPr>
          <p:cNvGrpSpPr/>
          <p:nvPr/>
        </p:nvGrpSpPr>
        <p:grpSpPr>
          <a:xfrm>
            <a:off x="5986849" y="5333999"/>
            <a:ext cx="1784358" cy="1033038"/>
            <a:chOff x="5934258" y="5463681"/>
            <a:chExt cx="2071323" cy="1033038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4B903B7-A05E-41D4-B2BD-F5881EA3F690}"/>
                </a:ext>
              </a:extLst>
            </p:cNvPr>
            <p:cNvSpPr/>
            <p:nvPr/>
          </p:nvSpPr>
          <p:spPr>
            <a:xfrm>
              <a:off x="7116416" y="5463681"/>
              <a:ext cx="889165" cy="805447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541A30F-A9DA-4C69-ADE8-997050855A75}"/>
                </a:ext>
              </a:extLst>
            </p:cNvPr>
            <p:cNvSpPr txBox="1"/>
            <p:nvPr/>
          </p:nvSpPr>
          <p:spPr>
            <a:xfrm>
              <a:off x="5934258" y="6188942"/>
              <a:ext cx="18984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Amino acids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50A55C31-5777-476D-B26D-3D911466C4FE}"/>
              </a:ext>
            </a:extLst>
          </p:cNvPr>
          <p:cNvGrpSpPr/>
          <p:nvPr/>
        </p:nvGrpSpPr>
        <p:grpSpPr>
          <a:xfrm>
            <a:off x="5270156" y="3570554"/>
            <a:ext cx="1598436" cy="852850"/>
            <a:chOff x="3849132" y="5824546"/>
            <a:chExt cx="1898495" cy="852850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2A18CE6D-4F37-4A2E-BB69-AF507B81E0A8}"/>
                </a:ext>
              </a:extLst>
            </p:cNvPr>
            <p:cNvSpPr/>
            <p:nvPr/>
          </p:nvSpPr>
          <p:spPr>
            <a:xfrm>
              <a:off x="3981493" y="5824546"/>
              <a:ext cx="576509" cy="526417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4F4335C3-6756-4AC7-B1EF-9BC8B60E9198}"/>
                </a:ext>
              </a:extLst>
            </p:cNvPr>
            <p:cNvSpPr txBox="1"/>
            <p:nvPr/>
          </p:nvSpPr>
          <p:spPr>
            <a:xfrm>
              <a:off x="3849132" y="6369619"/>
              <a:ext cx="18984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Peptides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D29AC017-5BC0-45B1-8BE3-30F6AC9D7CF5}"/>
              </a:ext>
            </a:extLst>
          </p:cNvPr>
          <p:cNvGrpSpPr/>
          <p:nvPr/>
        </p:nvGrpSpPr>
        <p:grpSpPr>
          <a:xfrm>
            <a:off x="4816723" y="979103"/>
            <a:ext cx="2107471" cy="682772"/>
            <a:chOff x="4075854" y="934858"/>
            <a:chExt cx="2532579" cy="682772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A7220E3B-DE3B-4596-B813-408F34F4DDAC}"/>
                </a:ext>
              </a:extLst>
            </p:cNvPr>
            <p:cNvSpPr/>
            <p:nvPr/>
          </p:nvSpPr>
          <p:spPr>
            <a:xfrm>
              <a:off x="4075854" y="1174955"/>
              <a:ext cx="520934" cy="442675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7924B9B0-ABC8-4D38-B5FF-0559090744C6}"/>
                </a:ext>
              </a:extLst>
            </p:cNvPr>
            <p:cNvSpPr txBox="1"/>
            <p:nvPr/>
          </p:nvSpPr>
          <p:spPr>
            <a:xfrm>
              <a:off x="4709938" y="934858"/>
              <a:ext cx="18984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Polyketides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98D32E-7C42-44BA-BE2F-A653EE994778}"/>
              </a:ext>
            </a:extLst>
          </p:cNvPr>
          <p:cNvGrpSpPr/>
          <p:nvPr/>
        </p:nvGrpSpPr>
        <p:grpSpPr>
          <a:xfrm>
            <a:off x="295094" y="1084386"/>
            <a:ext cx="1308572" cy="5391129"/>
            <a:chOff x="72614" y="1244805"/>
            <a:chExt cx="1744762" cy="5391129"/>
          </a:xfrm>
        </p:grpSpPr>
        <p:pic>
          <p:nvPicPr>
            <p:cNvPr id="68" name="Picture 67" descr="H:\Dropbox\Postdoc\Presentations\170228_ASLO\XICs\overalaid_XICs.png">
              <a:extLst>
                <a:ext uri="{FF2B5EF4-FFF2-40B4-BE49-F238E27FC236}">
                  <a16:creationId xmlns:a16="http://schemas.microsoft.com/office/drawing/2014/main" id="{4520348B-A346-49BC-9D0C-BFFC63C2F5E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82" r="23494"/>
            <a:stretch/>
          </p:blipFill>
          <p:spPr bwMode="auto">
            <a:xfrm>
              <a:off x="173940" y="1703704"/>
              <a:ext cx="1523448" cy="46698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1" name="Rectangle à coins arrondis 1">
              <a:extLst>
                <a:ext uri="{FF2B5EF4-FFF2-40B4-BE49-F238E27FC236}">
                  <a16:creationId xmlns:a16="http://schemas.microsoft.com/office/drawing/2014/main" id="{DA0BEBFA-359E-4F93-A323-6255FF24720F}"/>
                </a:ext>
              </a:extLst>
            </p:cNvPr>
            <p:cNvSpPr/>
            <p:nvPr/>
          </p:nvSpPr>
          <p:spPr bwMode="auto">
            <a:xfrm>
              <a:off x="72614" y="1244805"/>
              <a:ext cx="1744762" cy="5391129"/>
            </a:xfrm>
            <a:prstGeom prst="round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379918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fr-FR" sz="1496" dirty="0">
                <a:solidFill>
                  <a:prstClr val="white"/>
                </a:solidFill>
              </a:endParaRPr>
            </a:p>
          </p:txBody>
        </p:sp>
      </p:grpSp>
      <p:sp>
        <p:nvSpPr>
          <p:cNvPr id="72" name="Rectangle à coins arrondis 1">
            <a:extLst>
              <a:ext uri="{FF2B5EF4-FFF2-40B4-BE49-F238E27FC236}">
                <a16:creationId xmlns:a16="http://schemas.microsoft.com/office/drawing/2014/main" id="{3D32A8C5-CB4C-4DAD-BB1D-7089CE5589A9}"/>
              </a:ext>
            </a:extLst>
          </p:cNvPr>
          <p:cNvSpPr/>
          <p:nvPr/>
        </p:nvSpPr>
        <p:spPr bwMode="auto">
          <a:xfrm>
            <a:off x="1881248" y="1096955"/>
            <a:ext cx="1308572" cy="5391129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379918" fontAlgn="base">
              <a:spcBef>
                <a:spcPct val="0"/>
              </a:spcBef>
              <a:spcAft>
                <a:spcPct val="0"/>
              </a:spcAft>
              <a:defRPr/>
            </a:pPr>
            <a:endParaRPr lang="fr-FR" sz="1496" dirty="0">
              <a:solidFill>
                <a:prstClr val="white"/>
              </a:solidFill>
            </a:endParaRPr>
          </a:p>
        </p:txBody>
      </p: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17C2BA37-0705-4C14-BC9A-A0FC37B7A1F8}"/>
              </a:ext>
            </a:extLst>
          </p:cNvPr>
          <p:cNvGrpSpPr>
            <a:grpSpLocks/>
          </p:cNvGrpSpPr>
          <p:nvPr/>
        </p:nvGrpSpPr>
        <p:grpSpPr bwMode="auto">
          <a:xfrm>
            <a:off x="1982353" y="1775279"/>
            <a:ext cx="1121879" cy="3696399"/>
            <a:chOff x="851013" y="1124744"/>
            <a:chExt cx="1563738" cy="3853268"/>
          </a:xfrm>
        </p:grpSpPr>
        <p:cxnSp>
          <p:nvCxnSpPr>
            <p:cNvPr id="36" name="Connecteur droit 7">
              <a:extLst>
                <a:ext uri="{FF2B5EF4-FFF2-40B4-BE49-F238E27FC236}">
                  <a16:creationId xmlns:a16="http://schemas.microsoft.com/office/drawing/2014/main" id="{E5FCBF58-4037-4A24-8E59-9C3683083402}"/>
                </a:ext>
              </a:extLst>
            </p:cNvPr>
            <p:cNvCxnSpPr/>
            <p:nvPr/>
          </p:nvCxnSpPr>
          <p:spPr>
            <a:xfrm>
              <a:off x="1473333" y="1932866"/>
              <a:ext cx="387362" cy="63983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eur droit 9">
              <a:extLst>
                <a:ext uri="{FF2B5EF4-FFF2-40B4-BE49-F238E27FC236}">
                  <a16:creationId xmlns:a16="http://schemas.microsoft.com/office/drawing/2014/main" id="{BF40E62E-B91E-44CE-850E-C5560189BEB4}"/>
                </a:ext>
              </a:extLst>
            </p:cNvPr>
            <p:cNvCxnSpPr>
              <a:cxnSpLocks/>
              <a:stCxn id="39" idx="4"/>
            </p:cNvCxnSpPr>
            <p:nvPr/>
          </p:nvCxnSpPr>
          <p:spPr>
            <a:xfrm flipH="1">
              <a:off x="1536836" y="3426862"/>
              <a:ext cx="300320" cy="75414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Ellipse 40">
              <a:extLst>
                <a:ext uri="{FF2B5EF4-FFF2-40B4-BE49-F238E27FC236}">
                  <a16:creationId xmlns:a16="http://schemas.microsoft.com/office/drawing/2014/main" id="{FDAE467C-BA6F-4DB6-BBD0-1E249EB8EADD}"/>
                </a:ext>
              </a:extLst>
            </p:cNvPr>
            <p:cNvSpPr/>
            <p:nvPr/>
          </p:nvSpPr>
          <p:spPr>
            <a:xfrm>
              <a:off x="851013" y="1124744"/>
              <a:ext cx="1142886" cy="852577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379918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fr-FR" sz="1496" dirty="0">
                <a:solidFill>
                  <a:prstClr val="white"/>
                </a:solidFill>
              </a:endParaRPr>
            </a:p>
          </p:txBody>
        </p:sp>
        <p:sp>
          <p:nvSpPr>
            <p:cNvPr id="39" name="Ellipse 41">
              <a:extLst>
                <a:ext uri="{FF2B5EF4-FFF2-40B4-BE49-F238E27FC236}">
                  <a16:creationId xmlns:a16="http://schemas.microsoft.com/office/drawing/2014/main" id="{2D1A73DE-C8FD-4A23-AC6D-15EA858AA5DD}"/>
                </a:ext>
              </a:extLst>
            </p:cNvPr>
            <p:cNvSpPr/>
            <p:nvPr/>
          </p:nvSpPr>
          <p:spPr>
            <a:xfrm>
              <a:off x="1259562" y="2574284"/>
              <a:ext cx="1155189" cy="852578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379918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fr-FR" sz="1496" dirty="0">
                <a:solidFill>
                  <a:prstClr val="white"/>
                </a:solidFill>
              </a:endParaRPr>
            </a:p>
          </p:txBody>
        </p:sp>
        <p:sp>
          <p:nvSpPr>
            <p:cNvPr id="40" name="Ellipse 42">
              <a:extLst>
                <a:ext uri="{FF2B5EF4-FFF2-40B4-BE49-F238E27FC236}">
                  <a16:creationId xmlns:a16="http://schemas.microsoft.com/office/drawing/2014/main" id="{A8E726CE-1BC2-4518-A5CD-CA3B15737BC0}"/>
                </a:ext>
              </a:extLst>
            </p:cNvPr>
            <p:cNvSpPr/>
            <p:nvPr/>
          </p:nvSpPr>
          <p:spPr>
            <a:xfrm>
              <a:off x="979605" y="4125435"/>
              <a:ext cx="1135821" cy="852577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379918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fr-FR" sz="1496" dirty="0">
                <a:solidFill>
                  <a:prstClr val="white"/>
                </a:solidFill>
              </a:endParaRPr>
            </a:p>
          </p:txBody>
        </p:sp>
        <p:sp>
          <p:nvSpPr>
            <p:cNvPr id="41" name="ZoneTexte 48">
              <a:extLst>
                <a:ext uri="{FF2B5EF4-FFF2-40B4-BE49-F238E27FC236}">
                  <a16:creationId xmlns:a16="http://schemas.microsoft.com/office/drawing/2014/main" id="{A4038DD3-AAE5-4AEE-924C-B9F406155C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2792" y="1247355"/>
              <a:ext cx="536693" cy="545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"/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1"/>
                </a:buClr>
                <a:buSzPct val="90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85000"/>
                <a:buFont typeface="Arial" panose="020B0604020202020204" pitchFamily="34" charset="0"/>
                <a:buChar char="○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rgbClr val="8D89A4"/>
                </a:buClr>
                <a:buSzPct val="9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rgbClr val="748560"/>
                </a:buClr>
                <a:buSzPct val="100000"/>
                <a:buFont typeface="Arial" panose="020B0604020202020204" pitchFamily="34" charset="0"/>
                <a:buChar char="-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748560"/>
                </a:buClr>
                <a:buSzPct val="100000"/>
                <a:buFont typeface="Arial" panose="020B0604020202020204" pitchFamily="34" charset="0"/>
                <a:buChar char="-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748560"/>
                </a:buClr>
                <a:buSzPct val="100000"/>
                <a:buFont typeface="Arial" panose="020B0604020202020204" pitchFamily="34" charset="0"/>
                <a:buChar char="-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748560"/>
                </a:buClr>
                <a:buSzPct val="100000"/>
                <a:buFont typeface="Arial" panose="020B0604020202020204" pitchFamily="34" charset="0"/>
                <a:buChar char="-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748560"/>
                </a:buClr>
                <a:buSzPct val="100000"/>
                <a:buFont typeface="Arial" panose="020B0604020202020204" pitchFamily="34" charset="0"/>
                <a:buChar char="-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379918" eaLnBrk="1" fontAlgn="base" hangingPunct="1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lang="fr-FR" altLang="fr-FR" sz="2800" b="1" dirty="0">
                  <a:solidFill>
                    <a:srgbClr val="FFFFFF"/>
                  </a:solidFill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42" name="ZoneTexte 49">
              <a:extLst>
                <a:ext uri="{FF2B5EF4-FFF2-40B4-BE49-F238E27FC236}">
                  <a16:creationId xmlns:a16="http://schemas.microsoft.com/office/drawing/2014/main" id="{FC827321-6A8C-454F-A87A-66C9AF7BB1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47229" y="2699251"/>
              <a:ext cx="407899" cy="545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spcBef>
                  <a:spcPct val="200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"/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1"/>
                </a:buClr>
                <a:buSzPct val="90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85000"/>
                <a:buFont typeface="Arial" panose="020B0604020202020204" pitchFamily="34" charset="0"/>
                <a:buChar char="○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rgbClr val="8D89A4"/>
                </a:buClr>
                <a:buSzPct val="9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rgbClr val="748560"/>
                </a:buClr>
                <a:buSzPct val="100000"/>
                <a:buFont typeface="Arial" panose="020B0604020202020204" pitchFamily="34" charset="0"/>
                <a:buChar char="-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748560"/>
                </a:buClr>
                <a:buSzPct val="100000"/>
                <a:buFont typeface="Arial" panose="020B0604020202020204" pitchFamily="34" charset="0"/>
                <a:buChar char="-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748560"/>
                </a:buClr>
                <a:buSzPct val="100000"/>
                <a:buFont typeface="Arial" panose="020B0604020202020204" pitchFamily="34" charset="0"/>
                <a:buChar char="-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748560"/>
                </a:buClr>
                <a:buSzPct val="100000"/>
                <a:buFont typeface="Arial" panose="020B0604020202020204" pitchFamily="34" charset="0"/>
                <a:buChar char="-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748560"/>
                </a:buClr>
                <a:buSzPct val="100000"/>
                <a:buFont typeface="Arial" panose="020B0604020202020204" pitchFamily="34" charset="0"/>
                <a:buChar char="-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379918" eaLnBrk="1" fontAlgn="base" hangingPunct="1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lang="fr-FR" altLang="fr-FR" sz="2800" b="1" dirty="0">
                  <a:solidFill>
                    <a:srgbClr val="FFFFFF"/>
                  </a:solidFill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43" name="ZoneTexte 50">
              <a:extLst>
                <a:ext uri="{FF2B5EF4-FFF2-40B4-BE49-F238E27FC236}">
                  <a16:creationId xmlns:a16="http://schemas.microsoft.com/office/drawing/2014/main" id="{720CDACC-6D7F-4C8B-8C8E-1404DA92F7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59562" y="4289066"/>
              <a:ext cx="536693" cy="545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"/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1"/>
                </a:buClr>
                <a:buSzPct val="90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85000"/>
                <a:buFont typeface="Arial" panose="020B0604020202020204" pitchFamily="34" charset="0"/>
                <a:buChar char="○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rgbClr val="8D89A4"/>
                </a:buClr>
                <a:buSzPct val="9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rgbClr val="748560"/>
                </a:buClr>
                <a:buSzPct val="100000"/>
                <a:buFont typeface="Arial" panose="020B0604020202020204" pitchFamily="34" charset="0"/>
                <a:buChar char="-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748560"/>
                </a:buClr>
                <a:buSzPct val="100000"/>
                <a:buFont typeface="Arial" panose="020B0604020202020204" pitchFamily="34" charset="0"/>
                <a:buChar char="-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748560"/>
                </a:buClr>
                <a:buSzPct val="100000"/>
                <a:buFont typeface="Arial" panose="020B0604020202020204" pitchFamily="34" charset="0"/>
                <a:buChar char="-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748560"/>
                </a:buClr>
                <a:buSzPct val="100000"/>
                <a:buFont typeface="Arial" panose="020B0604020202020204" pitchFamily="34" charset="0"/>
                <a:buChar char="-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748560"/>
                </a:buClr>
                <a:buSzPct val="100000"/>
                <a:buFont typeface="Arial" panose="020B0604020202020204" pitchFamily="34" charset="0"/>
                <a:buChar char="-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379918" eaLnBrk="1" fontAlgn="base" hangingPunct="1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lang="fr-FR" altLang="fr-FR" sz="2800" b="1" dirty="0">
                  <a:solidFill>
                    <a:srgbClr val="FFFFFF"/>
                  </a:solidFill>
                  <a:cs typeface="Arial" panose="020B0604020202020204" pitchFamily="34" charset="0"/>
                </a:rPr>
                <a:t>3</a:t>
              </a:r>
            </a:p>
          </p:txBody>
        </p:sp>
      </p:grpSp>
      <p:pic>
        <p:nvPicPr>
          <p:cNvPr id="69" name="Google Shape;21;p17" descr="http://ucpa.ucsd.edu/img/guidelines/gl-4-seal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TextBox 47">
            <a:extLst>
              <a:ext uri="{FF2B5EF4-FFF2-40B4-BE49-F238E27FC236}">
                <a16:creationId xmlns:a16="http://schemas.microsoft.com/office/drawing/2014/main" id="{2E8B0D44-9F66-4912-AA24-613E025909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73083" y="6526496"/>
            <a:ext cx="3042884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en-US" altLang="ja-JP" sz="1100" dirty="0" err="1" smtClean="0">
                <a:latin typeface="+mn-lt"/>
              </a:rPr>
              <a:t>Nothias</a:t>
            </a:r>
            <a:r>
              <a:rPr lang="en-US" altLang="ja-JP" sz="1100" dirty="0" smtClean="0">
                <a:latin typeface="+mn-lt"/>
              </a:rPr>
              <a:t>, Petras, </a:t>
            </a:r>
            <a:r>
              <a:rPr lang="en-US" altLang="ja-JP" sz="1100" dirty="0" err="1" smtClean="0">
                <a:latin typeface="+mn-lt"/>
              </a:rPr>
              <a:t>Schmid</a:t>
            </a:r>
            <a:r>
              <a:rPr lang="en-US" altLang="ja-JP" sz="1100" dirty="0">
                <a:latin typeface="+mn-lt"/>
              </a:rPr>
              <a:t>,</a:t>
            </a:r>
            <a:r>
              <a:rPr lang="en-US" altLang="ja-JP" sz="1100" dirty="0" smtClean="0">
                <a:latin typeface="+mn-lt"/>
              </a:rPr>
              <a:t> </a:t>
            </a:r>
            <a:r>
              <a:rPr lang="en-US" altLang="ja-JP" sz="1100" i="1" dirty="0">
                <a:latin typeface="+mn-lt"/>
              </a:rPr>
              <a:t>et al. </a:t>
            </a:r>
            <a:r>
              <a:rPr lang="en-US" altLang="ja-JP" sz="1100" dirty="0" err="1" smtClean="0">
                <a:latin typeface="+mn-lt"/>
              </a:rPr>
              <a:t>bioRxiv</a:t>
            </a:r>
            <a:r>
              <a:rPr lang="en-US" altLang="ja-JP" sz="1100" dirty="0" smtClean="0">
                <a:latin typeface="+mn-lt"/>
              </a:rPr>
              <a:t>, 2019</a:t>
            </a:r>
            <a:endParaRPr lang="en-US" altLang="ja-JP" sz="1100" b="1" dirty="0">
              <a:latin typeface="+mn-lt"/>
            </a:endParaRPr>
          </a:p>
          <a:p>
            <a:pPr algn="r" eaLnBrk="1" hangingPunct="1"/>
            <a:endParaRPr lang="en-US" altLang="ja-JP" sz="1100" dirty="0">
              <a:latin typeface="+mn-lt"/>
            </a:endParaRPr>
          </a:p>
          <a:p>
            <a:pPr algn="r" eaLnBrk="1" hangingPunct="1"/>
            <a:r>
              <a:rPr lang="en-US" sz="1100" dirty="0">
                <a:latin typeface="+mn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05113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047 L -0.00026 0.12477 C -0.00026 0.18033 -0.03399 0.24699 -0.06172 0.24699 L -0.12383 0.24699 " pathEditMode="relative" rAng="16200000" ptsTypes="AAAA">
                                      <p:cBhvr>
                                        <p:cTn id="10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185" y="12338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5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85 -0.00996 L -0.00585 0.21851 C -0.00585 0.32222 -0.15143 0.44953 -0.26914 0.44953 L -0.53268 0.44953 " pathEditMode="relative" rAng="5400000" ptsTypes="AAAA">
                                      <p:cBhvr>
                                        <p:cTn id="1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341" y="229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7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42594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Hands on- B: Bile Acids</a:t>
            </a:r>
            <a:endParaRPr lang="en-US" sz="28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165" y="1141245"/>
            <a:ext cx="8738192" cy="5280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337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942" y="1527146"/>
            <a:ext cx="7890205" cy="4258332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18229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Hands on</a:t>
            </a:r>
            <a:endParaRPr lang="en-US" sz="2800" b="1" dirty="0"/>
          </a:p>
        </p:txBody>
      </p:sp>
      <p:sp>
        <p:nvSpPr>
          <p:cNvPr id="5" name="Rectangle 4"/>
          <p:cNvSpPr/>
          <p:nvPr/>
        </p:nvSpPr>
        <p:spPr>
          <a:xfrm>
            <a:off x="2553419" y="2403894"/>
            <a:ext cx="1132935" cy="2587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45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18229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Hands on</a:t>
            </a:r>
            <a:endParaRPr lang="en-US" sz="2800" b="1" dirty="0"/>
          </a:p>
        </p:txBody>
      </p:sp>
      <p:pic>
        <p:nvPicPr>
          <p:cNvPr id="3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1369" t="20351" r="27356" b="40316"/>
          <a:stretch/>
        </p:blipFill>
        <p:spPr>
          <a:xfrm>
            <a:off x="208688" y="1408176"/>
            <a:ext cx="8863480" cy="3200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640428" y="1408176"/>
            <a:ext cx="4431740" cy="320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482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18229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Hands on</a:t>
            </a:r>
            <a:endParaRPr lang="en-US" sz="2800" b="1" dirty="0"/>
          </a:p>
        </p:txBody>
      </p:sp>
      <p:pic>
        <p:nvPicPr>
          <p:cNvPr id="3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9319" t="15685" r="20127" b="25473"/>
          <a:stretch/>
        </p:blipFill>
        <p:spPr>
          <a:xfrm>
            <a:off x="700391" y="1186948"/>
            <a:ext cx="7607030" cy="498038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22879" y="2480554"/>
            <a:ext cx="2430440" cy="73866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smtClean="0"/>
              <a:t>Drag and </a:t>
            </a:r>
            <a:r>
              <a:rPr lang="en-US" b="1" dirty="0"/>
              <a:t>drop </a:t>
            </a:r>
            <a:r>
              <a:rPr lang="en-US" b="1" dirty="0" err="1" smtClean="0"/>
              <a:t>chemdir_network.graphml</a:t>
            </a:r>
            <a:endParaRPr lang="en-US" b="1" dirty="0" smtClean="0"/>
          </a:p>
          <a:p>
            <a:r>
              <a:rPr lang="en-US" b="1" dirty="0" smtClean="0"/>
              <a:t>here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53516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18229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Hands on</a:t>
            </a:r>
            <a:endParaRPr lang="en-US" sz="2800" b="1" dirty="0"/>
          </a:p>
        </p:txBody>
      </p:sp>
      <p:pic>
        <p:nvPicPr>
          <p:cNvPr id="3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9374" t="15594" r="20141" b="25298"/>
          <a:stretch/>
        </p:blipFill>
        <p:spPr>
          <a:xfrm>
            <a:off x="597794" y="1128408"/>
            <a:ext cx="7754668" cy="510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097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18229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Hands on</a:t>
            </a:r>
            <a:endParaRPr lang="en-US" sz="2800" b="1" dirty="0"/>
          </a:p>
        </p:txBody>
      </p:sp>
      <p:pic>
        <p:nvPicPr>
          <p:cNvPr id="3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9205" t="15525" r="20136" b="25325"/>
          <a:stretch/>
        </p:blipFill>
        <p:spPr>
          <a:xfrm>
            <a:off x="424241" y="1004767"/>
            <a:ext cx="7966953" cy="523258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750579" y="6413890"/>
            <a:ext cx="53142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Download style from: ftp</a:t>
            </a:r>
            <a:r>
              <a:rPr lang="en-US" b="1" dirty="0"/>
              <a:t>://massive.ucsd.edu/MSV000085688/</a:t>
            </a:r>
          </a:p>
        </p:txBody>
      </p:sp>
    </p:spTree>
    <p:extLst>
      <p:ext uri="{BB962C8B-B14F-4D97-AF65-F5344CB8AC3E}">
        <p14:creationId xmlns:p14="http://schemas.microsoft.com/office/powerpoint/2010/main" val="3293857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18229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Hands on</a:t>
            </a:r>
            <a:endParaRPr lang="en-US" sz="2800" b="1" dirty="0"/>
          </a:p>
        </p:txBody>
      </p:sp>
      <p:pic>
        <p:nvPicPr>
          <p:cNvPr id="3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9445" t="16064" r="20319" b="25640"/>
          <a:stretch/>
        </p:blipFill>
        <p:spPr>
          <a:xfrm>
            <a:off x="372461" y="1265377"/>
            <a:ext cx="8034560" cy="5244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27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569739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Hands on – </a:t>
            </a:r>
            <a:r>
              <a:rPr lang="en-US" sz="2800" b="1" dirty="0" err="1" smtClean="0"/>
              <a:t>ChemDir</a:t>
            </a:r>
            <a:r>
              <a:rPr lang="en-US" sz="2800" b="1" dirty="0" smtClean="0"/>
              <a:t> Dashboard</a:t>
            </a:r>
            <a:endParaRPr lang="en-US" sz="28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243" y="1232422"/>
            <a:ext cx="7367848" cy="391278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238917" y="2772383"/>
            <a:ext cx="1132935" cy="2587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102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781496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Hands on – Manual validation (FBMN </a:t>
            </a:r>
            <a:r>
              <a:rPr lang="en-US" sz="2800" b="1" dirty="0" err="1" smtClean="0"/>
              <a:t>ggplot</a:t>
            </a:r>
            <a:r>
              <a:rPr lang="en-US" sz="2800" b="1" dirty="0" smtClean="0"/>
              <a:t>)</a:t>
            </a:r>
            <a:endParaRPr lang="en-US" sz="28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253" y="1276066"/>
            <a:ext cx="7511685" cy="463843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180613" y="5655707"/>
            <a:ext cx="1909399" cy="2587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193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569739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Hands on – </a:t>
            </a:r>
            <a:r>
              <a:rPr lang="en-US" sz="2800" b="1" dirty="0" err="1" smtClean="0"/>
              <a:t>ChemDir</a:t>
            </a:r>
            <a:r>
              <a:rPr lang="en-US" sz="2800" b="1" dirty="0" smtClean="0"/>
              <a:t> Dashboard</a:t>
            </a:r>
            <a:endParaRPr lang="en-US" sz="28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799" y="1211798"/>
            <a:ext cx="8053104" cy="5207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003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3381054" cy="7660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Molecular Network</a:t>
            </a:r>
            <a:endParaRPr lang="en-US" sz="28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424" y="709262"/>
            <a:ext cx="5726458" cy="351460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3882" y="1483097"/>
            <a:ext cx="728473" cy="72847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23" y="3474553"/>
            <a:ext cx="5201296" cy="338344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599" y="3651222"/>
            <a:ext cx="3395479" cy="280416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7"/>
          <a:srcRect r="88919"/>
          <a:stretch/>
        </p:blipFill>
        <p:spPr>
          <a:xfrm>
            <a:off x="6709720" y="3967455"/>
            <a:ext cx="693865" cy="264743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7"/>
          <a:srcRect l="73297" r="421"/>
          <a:stretch/>
        </p:blipFill>
        <p:spPr>
          <a:xfrm>
            <a:off x="7493682" y="3967455"/>
            <a:ext cx="1645702" cy="2647435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6205375" y="6596390"/>
            <a:ext cx="293862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altLang="ja-JP" sz="1100" dirty="0" smtClean="0"/>
              <a:t>Hartmann, </a:t>
            </a:r>
            <a:r>
              <a:rPr lang="en-US" altLang="ja-JP" sz="1100" dirty="0"/>
              <a:t>Petras, </a:t>
            </a:r>
            <a:r>
              <a:rPr lang="en-US" altLang="ja-JP" sz="1100" dirty="0" smtClean="0"/>
              <a:t>Quinn, </a:t>
            </a:r>
            <a:r>
              <a:rPr lang="en-US" altLang="ja-JP" sz="1100" i="1" dirty="0"/>
              <a:t>et al. </a:t>
            </a:r>
            <a:r>
              <a:rPr lang="en-US" altLang="ja-JP" sz="1100" dirty="0" smtClean="0"/>
              <a:t>PNAS, 2017</a:t>
            </a:r>
            <a:endParaRPr lang="en-US" altLang="ja-JP" sz="1100" b="1" dirty="0"/>
          </a:p>
        </p:txBody>
      </p:sp>
    </p:spTree>
    <p:extLst>
      <p:ext uri="{BB962C8B-B14F-4D97-AF65-F5344CB8AC3E}">
        <p14:creationId xmlns:p14="http://schemas.microsoft.com/office/powerpoint/2010/main" val="881660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82" y="825903"/>
            <a:ext cx="8912279" cy="3937166"/>
          </a:xfrm>
          <a:prstGeom prst="rect">
            <a:avLst/>
          </a:prstGeom>
        </p:spPr>
      </p:pic>
      <p:sp>
        <p:nvSpPr>
          <p:cNvPr id="3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781496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Hands on – Manual validation (FBMN </a:t>
            </a:r>
            <a:r>
              <a:rPr lang="en-US" sz="2800" b="1" dirty="0" err="1" smtClean="0"/>
              <a:t>ggplot</a:t>
            </a:r>
            <a:r>
              <a:rPr lang="en-US" sz="2800" b="1" dirty="0" smtClean="0"/>
              <a:t>)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86199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603723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Hands on – </a:t>
            </a:r>
            <a:r>
              <a:rPr lang="en-US" sz="2800" b="1" dirty="0" err="1" smtClean="0"/>
              <a:t>ChemDir</a:t>
            </a:r>
            <a:r>
              <a:rPr lang="en-US" sz="2800" b="1" dirty="0" smtClean="0"/>
              <a:t> Backup links</a:t>
            </a:r>
            <a:endParaRPr lang="en-US" sz="2800" b="1" dirty="0"/>
          </a:p>
        </p:txBody>
      </p:sp>
      <p:sp>
        <p:nvSpPr>
          <p:cNvPr id="5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870964"/>
            <a:ext cx="89870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/>
              <a:t>A. Ground-Truth example (Acetyl-Sulfamethoxazole)</a:t>
            </a:r>
            <a:endParaRPr lang="en-US" sz="2000" b="1" dirty="0"/>
          </a:p>
        </p:txBody>
      </p:sp>
      <p:sp>
        <p:nvSpPr>
          <p:cNvPr id="6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156926" y="1885990"/>
            <a:ext cx="89870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/>
              <a:t>B. Microbial transformation of bile acids</a:t>
            </a:r>
            <a:endParaRPr lang="en-US" sz="2000" b="1" dirty="0"/>
          </a:p>
        </p:txBody>
      </p:sp>
      <p:sp>
        <p:nvSpPr>
          <p:cNvPr id="11" name="Rectangle 10"/>
          <p:cNvSpPr/>
          <p:nvPr/>
        </p:nvSpPr>
        <p:spPr>
          <a:xfrm>
            <a:off x="156926" y="1350517"/>
            <a:ext cx="829783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https://proteomics2.ucsd.edu/ProteoSAFe/status.jsp?task=a5c9de46063c409b8d72c700b8ee5f25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08688" y="2359907"/>
            <a:ext cx="842749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https://proteomics2.ucsd.edu/ProteoSAFe/status.jsp?task=18eabcb95ee846488db76280f76b8e89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885" y="3879806"/>
            <a:ext cx="5259863" cy="2673556"/>
          </a:xfrm>
          <a:prstGeom prst="rect">
            <a:avLst/>
          </a:prstGeom>
        </p:spPr>
      </p:pic>
      <p:sp>
        <p:nvSpPr>
          <p:cNvPr id="8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156926" y="3178913"/>
            <a:ext cx="679545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Task: Find microbial derived bile acids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123573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8" descr="H:\Dropbox\Postdoc\workshopSeedGrant\Background_network2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1297" y="28977"/>
            <a:ext cx="9083675" cy="1675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://ucpa.ucsd.edu/img/guidelines/gl-4-seal.pn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60343" y="29028"/>
            <a:ext cx="2022944" cy="1213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187;p1"/>
          <p:cNvSpPr txBox="1"/>
          <p:nvPr/>
        </p:nvSpPr>
        <p:spPr>
          <a:xfrm>
            <a:off x="25167" y="2208419"/>
            <a:ext cx="9079992" cy="584735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lvl="0" algn="ctr"/>
            <a:r>
              <a:rPr lang="en-US" sz="3200" b="1" dirty="0">
                <a:solidFill>
                  <a:schemeClr val="bg1"/>
                </a:solidFill>
              </a:rPr>
              <a:t>Thank you!</a:t>
            </a:r>
            <a:endParaRPr sz="3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520922" y="5035712"/>
            <a:ext cx="2688557" cy="20313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hlinkClick r:id="rId5"/>
              </a:rPr>
              <a:t>dpetras@ucsd.edu</a:t>
            </a:r>
            <a:endParaRPr lang="en-US" sz="1800" dirty="0"/>
          </a:p>
          <a:p>
            <a:pPr algn="ctr"/>
            <a:endParaRPr lang="en-US" sz="1800" dirty="0" smtClean="0">
              <a:hlinkClick r:id="rId6"/>
            </a:endParaRPr>
          </a:p>
          <a:p>
            <a:pPr algn="ctr"/>
            <a:r>
              <a:rPr lang="en-US" sz="1800" dirty="0" smtClean="0">
                <a:hlinkClick r:id="rId7"/>
              </a:rPr>
              <a:t>amcaraballor@ucsd.edu</a:t>
            </a:r>
            <a:endParaRPr lang="en-US" sz="1800" dirty="0" smtClean="0"/>
          </a:p>
          <a:p>
            <a:pPr algn="ctr"/>
            <a:endParaRPr lang="en-US" sz="1800" dirty="0"/>
          </a:p>
          <a:p>
            <a:pPr algn="ctr"/>
            <a:r>
              <a:rPr lang="en-US" sz="1800" dirty="0" smtClean="0">
                <a:hlinkClick r:id="rId8"/>
              </a:rPr>
              <a:t>miw023@cs.ucsd.edu</a:t>
            </a:r>
            <a:r>
              <a:rPr lang="en-US" sz="1800" dirty="0" smtClean="0"/>
              <a:t/>
            </a:r>
            <a:br>
              <a:rPr lang="en-US" sz="1800" dirty="0" smtClean="0"/>
            </a:br>
            <a:endParaRPr lang="en-US" sz="1800" dirty="0"/>
          </a:p>
          <a:p>
            <a:pPr algn="ctr"/>
            <a:endParaRPr lang="en-US" sz="1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157" y="3094392"/>
            <a:ext cx="4124859" cy="133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246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60596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Meta-Mass-Shift Chemical Profiles</a:t>
            </a:r>
            <a:endParaRPr lang="en-US" sz="28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9278" y="1424896"/>
            <a:ext cx="5185469" cy="404914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205375" y="6596390"/>
            <a:ext cx="293862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altLang="ja-JP" sz="1100" dirty="0" smtClean="0"/>
              <a:t>Hartmann, </a:t>
            </a:r>
            <a:r>
              <a:rPr lang="en-US" altLang="ja-JP" sz="1100" dirty="0"/>
              <a:t>Petras, </a:t>
            </a:r>
            <a:r>
              <a:rPr lang="en-US" altLang="ja-JP" sz="1100" dirty="0" smtClean="0"/>
              <a:t>Quinn, </a:t>
            </a:r>
            <a:r>
              <a:rPr lang="en-US" altLang="ja-JP" sz="1100" i="1" dirty="0"/>
              <a:t>et al. </a:t>
            </a:r>
            <a:r>
              <a:rPr lang="en-US" altLang="ja-JP" sz="1100" dirty="0" smtClean="0"/>
              <a:t>PNAS, 2017</a:t>
            </a:r>
            <a:endParaRPr lang="en-US" altLang="ja-JP" sz="1100" b="1" dirty="0"/>
          </a:p>
        </p:txBody>
      </p:sp>
      <p:sp>
        <p:nvSpPr>
          <p:cNvPr id="6" name="Rectangle 5"/>
          <p:cNvSpPr/>
          <p:nvPr/>
        </p:nvSpPr>
        <p:spPr>
          <a:xfrm>
            <a:off x="2137719" y="1371600"/>
            <a:ext cx="296562" cy="4695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798540" y="1371599"/>
            <a:ext cx="296562" cy="4695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89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0095" y="1555478"/>
            <a:ext cx="6262943" cy="3843869"/>
          </a:xfrm>
          <a:prstGeom prst="rect">
            <a:avLst/>
          </a:prstGeom>
        </p:spPr>
      </p:pic>
      <p:pic>
        <p:nvPicPr>
          <p:cNvPr id="2" name="Google Shape;21;p17" descr="http://ucpa.ucsd.edu/img/guidelines/gl-4-seal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60596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Meta-Mass-Shift Chemical Profiles</a:t>
            </a:r>
            <a:endParaRPr lang="en-US" sz="2800" b="1" dirty="0"/>
          </a:p>
        </p:txBody>
      </p:sp>
      <p:sp>
        <p:nvSpPr>
          <p:cNvPr id="7" name="Rectangle 6"/>
          <p:cNvSpPr/>
          <p:nvPr/>
        </p:nvSpPr>
        <p:spPr>
          <a:xfrm>
            <a:off x="6205375" y="6596390"/>
            <a:ext cx="293862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altLang="ja-JP" sz="1100" dirty="0" smtClean="0"/>
              <a:t>Hartmann, </a:t>
            </a:r>
            <a:r>
              <a:rPr lang="en-US" altLang="ja-JP" sz="1100" dirty="0"/>
              <a:t>Petras, </a:t>
            </a:r>
            <a:r>
              <a:rPr lang="en-US" altLang="ja-JP" sz="1100" dirty="0" smtClean="0"/>
              <a:t>Quinn, </a:t>
            </a:r>
            <a:r>
              <a:rPr lang="en-US" altLang="ja-JP" sz="1100" i="1" dirty="0"/>
              <a:t>et al. </a:t>
            </a:r>
            <a:r>
              <a:rPr lang="en-US" altLang="ja-JP" sz="1100" dirty="0" smtClean="0"/>
              <a:t>PNAS, 2017</a:t>
            </a:r>
            <a:endParaRPr lang="en-US" altLang="ja-JP" sz="11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887587" y="2831082"/>
            <a:ext cx="3317788" cy="64633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Static View</a:t>
            </a:r>
            <a:endParaRPr lang="en-US" sz="3600" dirty="0"/>
          </a:p>
        </p:txBody>
      </p:sp>
      <p:sp>
        <p:nvSpPr>
          <p:cNvPr id="9" name="TextBox 8"/>
          <p:cNvSpPr txBox="1"/>
          <p:nvPr/>
        </p:nvSpPr>
        <p:spPr>
          <a:xfrm>
            <a:off x="2887587" y="2831082"/>
            <a:ext cx="3317788" cy="64633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Dynamic View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96492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0095" y="1555478"/>
            <a:ext cx="6262943" cy="3843869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60596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Meta-Mass-Shift Chemical Profiles</a:t>
            </a:r>
            <a:endParaRPr lang="en-US" sz="2800" b="1" dirty="0"/>
          </a:p>
        </p:txBody>
      </p:sp>
      <p:sp>
        <p:nvSpPr>
          <p:cNvPr id="7" name="Rectangle 6"/>
          <p:cNvSpPr/>
          <p:nvPr/>
        </p:nvSpPr>
        <p:spPr>
          <a:xfrm>
            <a:off x="6205375" y="6596390"/>
            <a:ext cx="293862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altLang="ja-JP" sz="1100" dirty="0" smtClean="0"/>
              <a:t>Hartmann, </a:t>
            </a:r>
            <a:r>
              <a:rPr lang="en-US" altLang="ja-JP" sz="1100" dirty="0"/>
              <a:t>Petras, </a:t>
            </a:r>
            <a:r>
              <a:rPr lang="en-US" altLang="ja-JP" sz="1100" dirty="0" smtClean="0"/>
              <a:t>Quinn, </a:t>
            </a:r>
            <a:r>
              <a:rPr lang="en-US" altLang="ja-JP" sz="1100" i="1" dirty="0"/>
              <a:t>et al. </a:t>
            </a:r>
            <a:r>
              <a:rPr lang="en-US" altLang="ja-JP" sz="1100" dirty="0" smtClean="0"/>
              <a:t>PNAS, 2017</a:t>
            </a:r>
            <a:endParaRPr lang="en-US" altLang="ja-JP" sz="11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04" y="1348537"/>
            <a:ext cx="9144000" cy="425775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87587" y="2831082"/>
            <a:ext cx="3317788" cy="64633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Dynamic View</a:t>
            </a:r>
            <a:endParaRPr lang="en-US" sz="3600" dirty="0"/>
          </a:p>
        </p:txBody>
      </p:sp>
      <p:sp>
        <p:nvSpPr>
          <p:cNvPr id="6" name="Right Arrow 5"/>
          <p:cNvSpPr/>
          <p:nvPr/>
        </p:nvSpPr>
        <p:spPr>
          <a:xfrm>
            <a:off x="1271572" y="5471047"/>
            <a:ext cx="3232030" cy="684362"/>
          </a:xfrm>
          <a:prstGeom prst="rightArrow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816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2.22222E-6 L 0.0007 -0.2930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" y="-146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59971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Chemical Directionality (</a:t>
            </a:r>
            <a:r>
              <a:rPr lang="en-US" sz="2800" b="1" dirty="0" err="1" smtClean="0"/>
              <a:t>ChemDir</a:t>
            </a:r>
            <a:r>
              <a:rPr lang="en-US" sz="2800" b="1" dirty="0" smtClean="0"/>
              <a:t>)</a:t>
            </a:r>
            <a:endParaRPr lang="en-US" sz="2800" b="1" dirty="0"/>
          </a:p>
        </p:txBody>
      </p:sp>
      <p:sp>
        <p:nvSpPr>
          <p:cNvPr id="4" name="Rectangle 3"/>
          <p:cNvSpPr/>
          <p:nvPr/>
        </p:nvSpPr>
        <p:spPr>
          <a:xfrm>
            <a:off x="5756534" y="6596390"/>
            <a:ext cx="338746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altLang="ja-JP" sz="1100" dirty="0" smtClean="0"/>
              <a:t>Petras, Caraballo, </a:t>
            </a:r>
            <a:r>
              <a:rPr lang="en-US" altLang="ja-JP" sz="1100" dirty="0" err="1" smtClean="0"/>
              <a:t>Jarmusch</a:t>
            </a:r>
            <a:r>
              <a:rPr lang="en-US" altLang="ja-JP" sz="1100" dirty="0" smtClean="0"/>
              <a:t>, et al. on </a:t>
            </a:r>
            <a:r>
              <a:rPr lang="en-US" altLang="ja-JP" sz="1100" dirty="0" err="1" smtClean="0"/>
              <a:t>bioRxiv</a:t>
            </a:r>
            <a:r>
              <a:rPr lang="en-US" altLang="ja-JP" sz="1100" dirty="0" smtClean="0"/>
              <a:t> soon</a:t>
            </a:r>
            <a:endParaRPr lang="en-US" altLang="ja-JP" sz="11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63" y="1242509"/>
            <a:ext cx="7989583" cy="367548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208374" y="1036747"/>
            <a:ext cx="3589637" cy="26319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10663" y="3493682"/>
            <a:ext cx="3589637" cy="14243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563203" y="3795783"/>
            <a:ext cx="4114771" cy="14243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55757" y="3795783"/>
            <a:ext cx="4565821" cy="132796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229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59971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Chemical Directionality (</a:t>
            </a:r>
            <a:r>
              <a:rPr lang="en-US" sz="2800" b="1" dirty="0" err="1" smtClean="0"/>
              <a:t>ChemDir</a:t>
            </a:r>
            <a:r>
              <a:rPr lang="en-US" sz="2800" b="1" dirty="0" smtClean="0"/>
              <a:t>)</a:t>
            </a:r>
            <a:endParaRPr lang="en-US" sz="2800" b="1" dirty="0"/>
          </a:p>
        </p:txBody>
      </p:sp>
      <p:sp>
        <p:nvSpPr>
          <p:cNvPr id="4" name="Rectangle 3"/>
          <p:cNvSpPr/>
          <p:nvPr/>
        </p:nvSpPr>
        <p:spPr>
          <a:xfrm>
            <a:off x="5756534" y="6596390"/>
            <a:ext cx="338746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altLang="ja-JP" sz="1100" dirty="0" smtClean="0"/>
              <a:t>Petras, Caraballo, </a:t>
            </a:r>
            <a:r>
              <a:rPr lang="en-US" altLang="ja-JP" sz="1100" dirty="0" err="1" smtClean="0"/>
              <a:t>Jarmusch</a:t>
            </a:r>
            <a:r>
              <a:rPr lang="en-US" altLang="ja-JP" sz="1100" dirty="0" smtClean="0"/>
              <a:t>, et al. on </a:t>
            </a:r>
            <a:r>
              <a:rPr lang="en-US" altLang="ja-JP" sz="1100" dirty="0" err="1" smtClean="0"/>
              <a:t>bioRxiv</a:t>
            </a:r>
            <a:r>
              <a:rPr lang="en-US" altLang="ja-JP" sz="1100" dirty="0" smtClean="0"/>
              <a:t> soon</a:t>
            </a:r>
            <a:endParaRPr lang="en-US" altLang="ja-JP" sz="11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15" y="1645052"/>
            <a:ext cx="8836170" cy="275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747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hteck 3">
            <a:extLst>
              <a:ext uri="{FF2B5EF4-FFF2-40B4-BE49-F238E27FC236}">
                <a16:creationId xmlns:a16="http://schemas.microsoft.com/office/drawing/2014/main" id="{F3CA9CBE-F124-4348-AFE2-11B0C1C5C80C}"/>
              </a:ext>
            </a:extLst>
          </p:cNvPr>
          <p:cNvSpPr/>
          <p:nvPr/>
        </p:nvSpPr>
        <p:spPr>
          <a:xfrm>
            <a:off x="208688" y="151121"/>
            <a:ext cx="59971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Chemical Directionality (</a:t>
            </a:r>
            <a:r>
              <a:rPr lang="en-US" sz="2800" b="1" dirty="0" err="1" smtClean="0"/>
              <a:t>ChemDir</a:t>
            </a:r>
            <a:r>
              <a:rPr lang="en-US" sz="2800" b="1" dirty="0" smtClean="0"/>
              <a:t>)</a:t>
            </a:r>
            <a:endParaRPr lang="en-US" sz="2800" b="1" dirty="0"/>
          </a:p>
        </p:txBody>
      </p:sp>
      <p:sp>
        <p:nvSpPr>
          <p:cNvPr id="4" name="Rectangle 3"/>
          <p:cNvSpPr/>
          <p:nvPr/>
        </p:nvSpPr>
        <p:spPr>
          <a:xfrm>
            <a:off x="5756534" y="6596390"/>
            <a:ext cx="338746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altLang="ja-JP" sz="1100" dirty="0" smtClean="0"/>
              <a:t>Petras, Caraballo, </a:t>
            </a:r>
            <a:r>
              <a:rPr lang="en-US" altLang="ja-JP" sz="1100" dirty="0" err="1" smtClean="0"/>
              <a:t>Jarmusch</a:t>
            </a:r>
            <a:r>
              <a:rPr lang="en-US" altLang="ja-JP" sz="1100" dirty="0" smtClean="0"/>
              <a:t>, et al. on </a:t>
            </a:r>
            <a:r>
              <a:rPr lang="en-US" altLang="ja-JP" sz="1100" dirty="0" err="1" smtClean="0"/>
              <a:t>bioRxiv</a:t>
            </a:r>
            <a:r>
              <a:rPr lang="en-US" altLang="ja-JP" sz="1100" dirty="0" smtClean="0"/>
              <a:t> soon</a:t>
            </a:r>
            <a:endParaRPr lang="en-US" altLang="ja-JP" sz="11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88" y="1278716"/>
            <a:ext cx="8779476" cy="42003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032" y="1112108"/>
            <a:ext cx="1995617" cy="443607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86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</TotalTime>
  <Words>576</Words>
  <Application>Microsoft Office PowerPoint</Application>
  <PresentationFormat>On-screen Show (4:3)</PresentationFormat>
  <Paragraphs>212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ＭＳ Ｐゴシック</vt:lpstr>
      <vt:lpstr>Arial</vt:lpstr>
      <vt:lpstr>Calibri</vt:lpstr>
      <vt:lpstr>Wingdings 2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Quinn</dc:creator>
  <cp:lastModifiedBy>Daniel Petras</cp:lastModifiedBy>
  <cp:revision>278</cp:revision>
  <dcterms:created xsi:type="dcterms:W3CDTF">2016-06-07T18:04:52Z</dcterms:created>
  <dcterms:modified xsi:type="dcterms:W3CDTF">2020-07-15T03:36:53Z</dcterms:modified>
</cp:coreProperties>
</file>